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odec Pro" pitchFamily="2" charset="0"/>
      <p:regular r:id="rId14"/>
    </p:embeddedFont>
    <p:embeddedFont>
      <p:font typeface="Codec Pro Ultra-Bold" pitchFamily="2" charset="0"/>
      <p:regular r:id="rId15"/>
      <p:bold r:id="rId16"/>
    </p:embeddedFont>
    <p:embeddedFont>
      <p:font typeface="DM Sans" pitchFamily="2" charset="77"/>
      <p:regular r:id="rId17"/>
    </p:embeddedFont>
    <p:embeddedFont>
      <p:font typeface="DM Sans Bold" pitchFamily="2" charset="77"/>
      <p:regular r:id="rId18"/>
      <p:bold r:id="rId19"/>
    </p:embeddedFont>
    <p:embeddedFont>
      <p:font typeface="Open Sans" panose="020B0606030504020204" pitchFamily="34"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04" autoAdjust="0"/>
  </p:normalViewPr>
  <p:slideViewPr>
    <p:cSldViewPr>
      <p:cViewPr varScale="1">
        <p:scale>
          <a:sx n="76" d="100"/>
          <a:sy n="76" d="100"/>
        </p:scale>
        <p:origin x="71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e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2399180" y="6337075"/>
            <a:ext cx="12886233" cy="590133"/>
            <a:chOff x="0" y="0"/>
            <a:chExt cx="2944827" cy="134860"/>
          </a:xfrm>
        </p:grpSpPr>
        <p:sp>
          <p:nvSpPr>
            <p:cNvPr id="3" name="Freeform 3"/>
            <p:cNvSpPr/>
            <p:nvPr/>
          </p:nvSpPr>
          <p:spPr>
            <a:xfrm>
              <a:off x="0" y="0"/>
              <a:ext cx="2944827" cy="134860"/>
            </a:xfrm>
            <a:custGeom>
              <a:avLst/>
              <a:gdLst/>
              <a:ahLst/>
              <a:cxnLst/>
              <a:rect l="l" t="t" r="r" b="b"/>
              <a:pathLst>
                <a:path w="2944827" h="134860">
                  <a:moveTo>
                    <a:pt x="0" y="0"/>
                  </a:moveTo>
                  <a:lnTo>
                    <a:pt x="2944827" y="0"/>
                  </a:lnTo>
                  <a:lnTo>
                    <a:pt x="2944827" y="134860"/>
                  </a:lnTo>
                  <a:lnTo>
                    <a:pt x="0" y="134860"/>
                  </a:lnTo>
                  <a:close/>
                </a:path>
              </a:pathLst>
            </a:custGeom>
            <a:solidFill>
              <a:srgbClr val="F47C00"/>
            </a:solidFill>
          </p:spPr>
          <p:txBody>
            <a:bodyPr/>
            <a:lstStyle/>
            <a:p>
              <a:endParaRPr lang="en-US"/>
            </a:p>
          </p:txBody>
        </p:sp>
        <p:sp>
          <p:nvSpPr>
            <p:cNvPr id="4" name="TextBox 4"/>
            <p:cNvSpPr txBox="1"/>
            <p:nvPr/>
          </p:nvSpPr>
          <p:spPr>
            <a:xfrm>
              <a:off x="0" y="-38100"/>
              <a:ext cx="2944827" cy="172960"/>
            </a:xfrm>
            <a:prstGeom prst="rect">
              <a:avLst/>
            </a:prstGeom>
          </p:spPr>
          <p:txBody>
            <a:bodyPr lIns="50800" tIns="50800" rIns="50800" bIns="50800" rtlCol="0" anchor="ctr"/>
            <a:lstStyle/>
            <a:p>
              <a:pPr algn="ctr">
                <a:lnSpc>
                  <a:spcPts val="3188"/>
                </a:lnSpc>
              </a:pPr>
              <a:r>
                <a:rPr lang="en-US" sz="2310" spc="496">
                  <a:solidFill>
                    <a:srgbClr val="FFFFFF"/>
                  </a:solidFill>
                  <a:latin typeface="DM Sans"/>
                  <a:ea typeface="DM Sans"/>
                  <a:cs typeface="DM Sans"/>
                  <a:sym typeface="DM Sans"/>
                </a:rPr>
                <a:t>PRESENTED BY MIRZO ULUGBEK RUSTAMOV</a:t>
              </a:r>
            </a:p>
          </p:txBody>
        </p:sp>
      </p:grpSp>
      <p:sp>
        <p:nvSpPr>
          <p:cNvPr id="5" name="TextBox 5"/>
          <p:cNvSpPr txBox="1"/>
          <p:nvPr/>
        </p:nvSpPr>
        <p:spPr>
          <a:xfrm>
            <a:off x="1296249" y="3703120"/>
            <a:ext cx="15039368" cy="2630757"/>
          </a:xfrm>
          <a:prstGeom prst="rect">
            <a:avLst/>
          </a:prstGeom>
        </p:spPr>
        <p:txBody>
          <a:bodyPr lIns="0" tIns="0" rIns="0" bIns="0" rtlCol="0" anchor="t">
            <a:spAutoFit/>
          </a:bodyPr>
          <a:lstStyle/>
          <a:p>
            <a:pPr marL="0" lvl="0" indent="0" algn="ctr">
              <a:lnSpc>
                <a:spcPts val="19847"/>
              </a:lnSpc>
              <a:spcBef>
                <a:spcPct val="0"/>
              </a:spcBef>
            </a:pPr>
            <a:r>
              <a:rPr lang="en-US" sz="14176" b="1">
                <a:solidFill>
                  <a:srgbClr val="11100E"/>
                </a:solidFill>
                <a:latin typeface="Codec Pro Ultra-Bold"/>
                <a:ea typeface="Codec Pro Ultra-Bold"/>
                <a:cs typeface="Codec Pro Ultra-Bold"/>
                <a:sym typeface="Codec Pro Ultra-Bold"/>
              </a:rPr>
              <a:t>RecipeLab</a:t>
            </a:r>
          </a:p>
        </p:txBody>
      </p:sp>
      <p:sp>
        <p:nvSpPr>
          <p:cNvPr id="6" name="Freeform 6"/>
          <p:cNvSpPr/>
          <p:nvPr/>
        </p:nvSpPr>
        <p:spPr>
          <a:xfrm>
            <a:off x="10780696" y="6635638"/>
            <a:ext cx="11109843" cy="7494094"/>
          </a:xfrm>
          <a:custGeom>
            <a:avLst/>
            <a:gdLst/>
            <a:ahLst/>
            <a:cxnLst/>
            <a:rect l="l" t="t" r="r" b="b"/>
            <a:pathLst>
              <a:path w="11109843" h="7494094">
                <a:moveTo>
                  <a:pt x="0" y="0"/>
                </a:moveTo>
                <a:lnTo>
                  <a:pt x="11109842" y="0"/>
                </a:lnTo>
                <a:lnTo>
                  <a:pt x="11109842" y="7494094"/>
                </a:lnTo>
                <a:lnTo>
                  <a:pt x="0" y="74940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2076909">
            <a:off x="-4770220" y="-4094631"/>
            <a:ext cx="9540441" cy="6435461"/>
          </a:xfrm>
          <a:custGeom>
            <a:avLst/>
            <a:gdLst/>
            <a:ahLst/>
            <a:cxnLst/>
            <a:rect l="l" t="t" r="r" b="b"/>
            <a:pathLst>
              <a:path w="9540441" h="6435461">
                <a:moveTo>
                  <a:pt x="0" y="0"/>
                </a:moveTo>
                <a:lnTo>
                  <a:pt x="9540440" y="0"/>
                </a:lnTo>
                <a:lnTo>
                  <a:pt x="9540440" y="6435461"/>
                </a:lnTo>
                <a:lnTo>
                  <a:pt x="0" y="6435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3318907" y="3274067"/>
            <a:ext cx="11295864" cy="838696"/>
          </a:xfrm>
          <a:prstGeom prst="rect">
            <a:avLst/>
          </a:prstGeom>
        </p:spPr>
        <p:txBody>
          <a:bodyPr lIns="0" tIns="0" rIns="0" bIns="0" rtlCol="0" anchor="t">
            <a:spAutoFit/>
          </a:bodyPr>
          <a:lstStyle/>
          <a:p>
            <a:pPr algn="ctr">
              <a:lnSpc>
                <a:spcPts val="6870"/>
              </a:lnSpc>
              <a:spcBef>
                <a:spcPct val="0"/>
              </a:spcBef>
            </a:pPr>
            <a:r>
              <a:rPr lang="en-US" sz="4978" spc="786">
                <a:solidFill>
                  <a:srgbClr val="11100E"/>
                </a:solidFill>
                <a:latin typeface="DM Sans"/>
                <a:ea typeface="DM Sans"/>
                <a:cs typeface="DM Sans"/>
                <a:sym typeface="DM Sans"/>
              </a:rPr>
              <a:t>Get your food with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244839" y="264957"/>
            <a:ext cx="7798321" cy="981460"/>
            <a:chOff x="0" y="-57150"/>
            <a:chExt cx="2053879" cy="258491"/>
          </a:xfrm>
        </p:grpSpPr>
        <p:sp>
          <p:nvSpPr>
            <p:cNvPr id="3" name="Freeform 3"/>
            <p:cNvSpPr/>
            <p:nvPr/>
          </p:nvSpPr>
          <p:spPr>
            <a:xfrm>
              <a:off x="0" y="-28575"/>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DEMO VIDEO</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6" name="Picture 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7205737" y="1486789"/>
            <a:ext cx="3876527" cy="82296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7357959" y="811708"/>
            <a:ext cx="3572082" cy="981460"/>
            <a:chOff x="0" y="-57150"/>
            <a:chExt cx="940795" cy="258491"/>
          </a:xfrm>
        </p:grpSpPr>
        <p:sp>
          <p:nvSpPr>
            <p:cNvPr id="3" name="Freeform 3"/>
            <p:cNvSpPr/>
            <p:nvPr/>
          </p:nvSpPr>
          <p:spPr>
            <a:xfrm>
              <a:off x="0" y="-28575"/>
              <a:ext cx="940795" cy="201341"/>
            </a:xfrm>
            <a:custGeom>
              <a:avLst/>
              <a:gdLst/>
              <a:ahLst/>
              <a:cxnLst/>
              <a:rect l="l" t="t" r="r" b="b"/>
              <a:pathLst>
                <a:path w="940795" h="201341">
                  <a:moveTo>
                    <a:pt x="0" y="0"/>
                  </a:moveTo>
                  <a:lnTo>
                    <a:pt x="940795" y="0"/>
                  </a:lnTo>
                  <a:lnTo>
                    <a:pt x="940795"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940795"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CHALLENGES</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3095795" y="2937133"/>
            <a:ext cx="12096411" cy="1369076"/>
          </a:xfrm>
          <a:prstGeom prst="rect">
            <a:avLst/>
          </a:prstGeom>
        </p:spPr>
        <p:txBody>
          <a:bodyPr lIns="0" tIns="0" rIns="0" bIns="0" rtlCol="0" anchor="t">
            <a:spAutoFit/>
          </a:bodyPr>
          <a:lstStyle/>
          <a:p>
            <a:pPr algn="just">
              <a:lnSpc>
                <a:spcPts val="3602"/>
              </a:lnSpc>
            </a:pPr>
            <a:r>
              <a:rPr lang="en-US" sz="2610" spc="263">
                <a:solidFill>
                  <a:srgbClr val="000000"/>
                </a:solidFill>
                <a:latin typeface="Open Sans"/>
                <a:ea typeface="Open Sans"/>
                <a:cs typeface="Open Sans"/>
                <a:sym typeface="Open Sans"/>
              </a:rPr>
              <a:t>Designing intuitive interactions with minimal onboarding</a:t>
            </a:r>
          </a:p>
          <a:p>
            <a:pPr algn="just">
              <a:lnSpc>
                <a:spcPts val="3602"/>
              </a:lnSpc>
            </a:pPr>
            <a:r>
              <a:rPr lang="en-US" sz="2610" spc="263">
                <a:solidFill>
                  <a:srgbClr val="000000"/>
                </a:solidFill>
                <a:latin typeface="Open Sans"/>
                <a:ea typeface="Open Sans"/>
                <a:cs typeface="Open Sans"/>
                <a:sym typeface="Open Sans"/>
              </a:rPr>
              <a:t>Avoiding feature overload while keeping the app helpful</a:t>
            </a:r>
          </a:p>
          <a:p>
            <a:pPr algn="just">
              <a:lnSpc>
                <a:spcPts val="3602"/>
              </a:lnSpc>
            </a:pPr>
            <a:r>
              <a:rPr lang="en-US" sz="2610" spc="263">
                <a:solidFill>
                  <a:srgbClr val="000000"/>
                </a:solidFill>
                <a:latin typeface="Open Sans"/>
                <a:ea typeface="Open Sans"/>
                <a:cs typeface="Open Sans"/>
                <a:sym typeface="Open Sans"/>
              </a:rPr>
              <a:t>Applying feedback without cluttering the design</a:t>
            </a:r>
          </a:p>
        </p:txBody>
      </p:sp>
      <p:grpSp>
        <p:nvGrpSpPr>
          <p:cNvPr id="7" name="Group 7"/>
          <p:cNvGrpSpPr/>
          <p:nvPr/>
        </p:nvGrpSpPr>
        <p:grpSpPr>
          <a:xfrm>
            <a:off x="7402290" y="5182795"/>
            <a:ext cx="3508820" cy="981460"/>
            <a:chOff x="0" y="-28575"/>
            <a:chExt cx="924134" cy="258491"/>
          </a:xfrm>
        </p:grpSpPr>
        <p:sp>
          <p:nvSpPr>
            <p:cNvPr id="8" name="Freeform 8"/>
            <p:cNvSpPr/>
            <p:nvPr/>
          </p:nvSpPr>
          <p:spPr>
            <a:xfrm>
              <a:off x="0" y="0"/>
              <a:ext cx="917444" cy="201341"/>
            </a:xfrm>
            <a:custGeom>
              <a:avLst/>
              <a:gdLst/>
              <a:ahLst/>
              <a:cxnLst/>
              <a:rect l="l" t="t" r="r" b="b"/>
              <a:pathLst>
                <a:path w="917444" h="201341">
                  <a:moveTo>
                    <a:pt x="0" y="0"/>
                  </a:moveTo>
                  <a:lnTo>
                    <a:pt x="917444" y="0"/>
                  </a:lnTo>
                  <a:lnTo>
                    <a:pt x="917444" y="201341"/>
                  </a:lnTo>
                  <a:lnTo>
                    <a:pt x="0" y="201341"/>
                  </a:lnTo>
                  <a:close/>
                </a:path>
              </a:pathLst>
            </a:custGeom>
            <a:solidFill>
              <a:srgbClr val="F47C00"/>
            </a:solidFill>
            <a:ln cap="sq">
              <a:noFill/>
              <a:prstDash val="solid"/>
              <a:miter/>
            </a:ln>
          </p:spPr>
          <p:txBody>
            <a:bodyPr/>
            <a:lstStyle/>
            <a:p>
              <a:endParaRPr lang="en-US"/>
            </a:p>
          </p:txBody>
        </p:sp>
        <p:sp>
          <p:nvSpPr>
            <p:cNvPr id="9" name="TextBox 9"/>
            <p:cNvSpPr txBox="1"/>
            <p:nvPr/>
          </p:nvSpPr>
          <p:spPr>
            <a:xfrm>
              <a:off x="6690" y="-28575"/>
              <a:ext cx="917444"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LIMITATIONS</a:t>
              </a:r>
            </a:p>
          </p:txBody>
        </p:sp>
      </p:grpSp>
      <p:sp>
        <p:nvSpPr>
          <p:cNvPr id="10" name="TextBox 10"/>
          <p:cNvSpPr txBox="1"/>
          <p:nvPr/>
        </p:nvSpPr>
        <p:spPr>
          <a:xfrm>
            <a:off x="3095795" y="6714942"/>
            <a:ext cx="12096411" cy="1369076"/>
          </a:xfrm>
          <a:prstGeom prst="rect">
            <a:avLst/>
          </a:prstGeom>
        </p:spPr>
        <p:txBody>
          <a:bodyPr lIns="0" tIns="0" rIns="0" bIns="0" rtlCol="0" anchor="t">
            <a:spAutoFit/>
          </a:bodyPr>
          <a:lstStyle/>
          <a:p>
            <a:pPr algn="just">
              <a:lnSpc>
                <a:spcPts val="3602"/>
              </a:lnSpc>
            </a:pPr>
            <a:r>
              <a:rPr lang="en-US" sz="2610" spc="263">
                <a:solidFill>
                  <a:srgbClr val="000000"/>
                </a:solidFill>
                <a:latin typeface="Open Sans"/>
                <a:ea typeface="Open Sans"/>
                <a:cs typeface="Open Sans"/>
                <a:sym typeface="Open Sans"/>
              </a:rPr>
              <a:t>Lacks full accessibility support</a:t>
            </a:r>
          </a:p>
          <a:p>
            <a:pPr algn="just">
              <a:lnSpc>
                <a:spcPts val="3602"/>
              </a:lnSpc>
            </a:pPr>
            <a:r>
              <a:rPr lang="en-US" sz="2610" spc="263">
                <a:solidFill>
                  <a:srgbClr val="000000"/>
                </a:solidFill>
                <a:latin typeface="Open Sans"/>
                <a:ea typeface="Open Sans"/>
                <a:cs typeface="Open Sans"/>
                <a:sym typeface="Open Sans"/>
              </a:rPr>
              <a:t>Ingredient detection accuracy not verified in UX phase</a:t>
            </a:r>
          </a:p>
          <a:p>
            <a:pPr algn="just">
              <a:lnSpc>
                <a:spcPts val="3602"/>
              </a:lnSpc>
            </a:pPr>
            <a:r>
              <a:rPr lang="en-US" sz="2610" spc="263">
                <a:solidFill>
                  <a:srgbClr val="000000"/>
                </a:solidFill>
                <a:latin typeface="Open Sans"/>
                <a:ea typeface="Open Sans"/>
                <a:cs typeface="Open Sans"/>
                <a:sym typeface="Open Sans"/>
              </a:rPr>
              <a:t>English-only interface</a:t>
            </a:r>
          </a:p>
        </p:txBody>
      </p:sp>
      <p:sp>
        <p:nvSpPr>
          <p:cNvPr id="11" name="Freeform 11"/>
          <p:cNvSpPr/>
          <p:nvPr/>
        </p:nvSpPr>
        <p:spPr>
          <a:xfrm>
            <a:off x="2761364" y="3085016"/>
            <a:ext cx="180899" cy="180899"/>
          </a:xfrm>
          <a:custGeom>
            <a:avLst/>
            <a:gdLst/>
            <a:ahLst/>
            <a:cxnLst/>
            <a:rect l="l" t="t" r="r" b="b"/>
            <a:pathLst>
              <a:path w="180899" h="180899">
                <a:moveTo>
                  <a:pt x="0" y="0"/>
                </a:moveTo>
                <a:lnTo>
                  <a:pt x="180898" y="0"/>
                </a:lnTo>
                <a:lnTo>
                  <a:pt x="180898" y="180899"/>
                </a:lnTo>
                <a:lnTo>
                  <a:pt x="0" y="180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2" name="Freeform 12"/>
          <p:cNvSpPr/>
          <p:nvPr/>
        </p:nvSpPr>
        <p:spPr>
          <a:xfrm>
            <a:off x="2761364" y="3559797"/>
            <a:ext cx="180899" cy="180899"/>
          </a:xfrm>
          <a:custGeom>
            <a:avLst/>
            <a:gdLst/>
            <a:ahLst/>
            <a:cxnLst/>
            <a:rect l="l" t="t" r="r" b="b"/>
            <a:pathLst>
              <a:path w="180899" h="180899">
                <a:moveTo>
                  <a:pt x="0" y="0"/>
                </a:moveTo>
                <a:lnTo>
                  <a:pt x="180898" y="0"/>
                </a:lnTo>
                <a:lnTo>
                  <a:pt x="180898" y="180898"/>
                </a:lnTo>
                <a:lnTo>
                  <a:pt x="0" y="180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13"/>
          <p:cNvSpPr/>
          <p:nvPr/>
        </p:nvSpPr>
        <p:spPr>
          <a:xfrm>
            <a:off x="2761364" y="4035970"/>
            <a:ext cx="180899" cy="180899"/>
          </a:xfrm>
          <a:custGeom>
            <a:avLst/>
            <a:gdLst/>
            <a:ahLst/>
            <a:cxnLst/>
            <a:rect l="l" t="t" r="r" b="b"/>
            <a:pathLst>
              <a:path w="180899" h="180899">
                <a:moveTo>
                  <a:pt x="0" y="0"/>
                </a:moveTo>
                <a:lnTo>
                  <a:pt x="180898" y="0"/>
                </a:lnTo>
                <a:lnTo>
                  <a:pt x="180898" y="180899"/>
                </a:lnTo>
                <a:lnTo>
                  <a:pt x="0" y="180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4" name="Freeform 14"/>
          <p:cNvSpPr/>
          <p:nvPr/>
        </p:nvSpPr>
        <p:spPr>
          <a:xfrm>
            <a:off x="2761364" y="7337606"/>
            <a:ext cx="180899" cy="180899"/>
          </a:xfrm>
          <a:custGeom>
            <a:avLst/>
            <a:gdLst/>
            <a:ahLst/>
            <a:cxnLst/>
            <a:rect l="l" t="t" r="r" b="b"/>
            <a:pathLst>
              <a:path w="180899" h="180899">
                <a:moveTo>
                  <a:pt x="0" y="0"/>
                </a:moveTo>
                <a:lnTo>
                  <a:pt x="180898" y="0"/>
                </a:lnTo>
                <a:lnTo>
                  <a:pt x="180898" y="180898"/>
                </a:lnTo>
                <a:lnTo>
                  <a:pt x="0" y="1808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2761364" y="7813779"/>
            <a:ext cx="180899" cy="180899"/>
          </a:xfrm>
          <a:custGeom>
            <a:avLst/>
            <a:gdLst/>
            <a:ahLst/>
            <a:cxnLst/>
            <a:rect l="l" t="t" r="r" b="b"/>
            <a:pathLst>
              <a:path w="180899" h="180899">
                <a:moveTo>
                  <a:pt x="0" y="0"/>
                </a:moveTo>
                <a:lnTo>
                  <a:pt x="180898" y="0"/>
                </a:lnTo>
                <a:lnTo>
                  <a:pt x="180898" y="180899"/>
                </a:lnTo>
                <a:lnTo>
                  <a:pt x="0" y="180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6" name="Freeform 16"/>
          <p:cNvSpPr/>
          <p:nvPr/>
        </p:nvSpPr>
        <p:spPr>
          <a:xfrm>
            <a:off x="2761364" y="6884252"/>
            <a:ext cx="180899" cy="180899"/>
          </a:xfrm>
          <a:custGeom>
            <a:avLst/>
            <a:gdLst/>
            <a:ahLst/>
            <a:cxnLst/>
            <a:rect l="l" t="t" r="r" b="b"/>
            <a:pathLst>
              <a:path w="180899" h="180899">
                <a:moveTo>
                  <a:pt x="0" y="0"/>
                </a:moveTo>
                <a:lnTo>
                  <a:pt x="180898" y="0"/>
                </a:lnTo>
                <a:lnTo>
                  <a:pt x="180898" y="180899"/>
                </a:lnTo>
                <a:lnTo>
                  <a:pt x="0" y="180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rot="-8008202">
            <a:off x="7972225" y="-2882718"/>
            <a:ext cx="15074792" cy="10168633"/>
          </a:xfrm>
          <a:custGeom>
            <a:avLst/>
            <a:gdLst/>
            <a:ahLst/>
            <a:cxnLst/>
            <a:rect l="l" t="t" r="r" b="b"/>
            <a:pathLst>
              <a:path w="15074792" h="10168633">
                <a:moveTo>
                  <a:pt x="0" y="0"/>
                </a:moveTo>
                <a:lnTo>
                  <a:pt x="15074792" y="0"/>
                </a:lnTo>
                <a:lnTo>
                  <a:pt x="15074792" y="10168632"/>
                </a:lnTo>
                <a:lnTo>
                  <a:pt x="0" y="10168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130007" y="7164164"/>
            <a:ext cx="438147" cy="438147"/>
          </a:xfrm>
          <a:custGeom>
            <a:avLst/>
            <a:gdLst/>
            <a:ahLst/>
            <a:cxnLst/>
            <a:rect l="l" t="t" r="r" b="b"/>
            <a:pathLst>
              <a:path w="438147" h="438147">
                <a:moveTo>
                  <a:pt x="0" y="0"/>
                </a:moveTo>
                <a:lnTo>
                  <a:pt x="438147" y="0"/>
                </a:lnTo>
                <a:lnTo>
                  <a:pt x="438147" y="438146"/>
                </a:lnTo>
                <a:lnTo>
                  <a:pt x="0" y="43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130007" y="6612264"/>
            <a:ext cx="438147" cy="438147"/>
          </a:xfrm>
          <a:custGeom>
            <a:avLst/>
            <a:gdLst/>
            <a:ahLst/>
            <a:cxnLst/>
            <a:rect l="l" t="t" r="r" b="b"/>
            <a:pathLst>
              <a:path w="438147" h="438147">
                <a:moveTo>
                  <a:pt x="0" y="0"/>
                </a:moveTo>
                <a:lnTo>
                  <a:pt x="438147" y="0"/>
                </a:lnTo>
                <a:lnTo>
                  <a:pt x="438147" y="438147"/>
                </a:lnTo>
                <a:lnTo>
                  <a:pt x="0" y="4381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2739215" y="7107014"/>
            <a:ext cx="6666722" cy="480825"/>
          </a:xfrm>
          <a:prstGeom prst="rect">
            <a:avLst/>
          </a:prstGeom>
        </p:spPr>
        <p:txBody>
          <a:bodyPr lIns="0" tIns="0" rIns="0" bIns="0" rtlCol="0" anchor="t">
            <a:spAutoFit/>
          </a:bodyPr>
          <a:lstStyle/>
          <a:p>
            <a:pPr algn="l">
              <a:lnSpc>
                <a:spcPts val="3947"/>
              </a:lnSpc>
            </a:pPr>
            <a:r>
              <a:rPr lang="en-US" sz="2819">
                <a:solidFill>
                  <a:srgbClr val="1A1A1A"/>
                </a:solidFill>
                <a:latin typeface="DM Sans"/>
                <a:ea typeface="DM Sans"/>
                <a:cs typeface="DM Sans"/>
                <a:sym typeface="DM Sans"/>
              </a:rPr>
              <a:t>mrustamov@usf.edu</a:t>
            </a:r>
          </a:p>
        </p:txBody>
      </p:sp>
      <p:sp>
        <p:nvSpPr>
          <p:cNvPr id="6" name="TextBox 6"/>
          <p:cNvSpPr txBox="1"/>
          <p:nvPr/>
        </p:nvSpPr>
        <p:spPr>
          <a:xfrm>
            <a:off x="2739215" y="6572742"/>
            <a:ext cx="2698318" cy="480825"/>
          </a:xfrm>
          <a:prstGeom prst="rect">
            <a:avLst/>
          </a:prstGeom>
        </p:spPr>
        <p:txBody>
          <a:bodyPr lIns="0" tIns="0" rIns="0" bIns="0" rtlCol="0" anchor="t">
            <a:spAutoFit/>
          </a:bodyPr>
          <a:lstStyle/>
          <a:p>
            <a:pPr algn="l">
              <a:lnSpc>
                <a:spcPts val="3947"/>
              </a:lnSpc>
            </a:pPr>
            <a:r>
              <a:rPr lang="en-US" sz="2819">
                <a:solidFill>
                  <a:srgbClr val="1A1A1A"/>
                </a:solidFill>
                <a:latin typeface="DM Sans"/>
                <a:ea typeface="DM Sans"/>
                <a:cs typeface="DM Sans"/>
                <a:sym typeface="DM Sans"/>
              </a:rPr>
              <a:t>813-325-3118</a:t>
            </a:r>
          </a:p>
        </p:txBody>
      </p:sp>
      <p:sp>
        <p:nvSpPr>
          <p:cNvPr id="7" name="TextBox 7"/>
          <p:cNvSpPr txBox="1"/>
          <p:nvPr/>
        </p:nvSpPr>
        <p:spPr>
          <a:xfrm>
            <a:off x="2130007" y="6037019"/>
            <a:ext cx="5857379" cy="422845"/>
          </a:xfrm>
          <a:prstGeom prst="rect">
            <a:avLst/>
          </a:prstGeom>
        </p:spPr>
        <p:txBody>
          <a:bodyPr lIns="0" tIns="0" rIns="0" bIns="0" rtlCol="0" anchor="t">
            <a:spAutoFit/>
          </a:bodyPr>
          <a:lstStyle/>
          <a:p>
            <a:pPr algn="l">
              <a:lnSpc>
                <a:spcPts val="3468"/>
              </a:lnSpc>
            </a:pPr>
            <a:r>
              <a:rPr lang="en-US" sz="2477" b="1">
                <a:solidFill>
                  <a:srgbClr val="1A1A1A"/>
                </a:solidFill>
                <a:latin typeface="DM Sans Bold"/>
                <a:ea typeface="DM Sans Bold"/>
                <a:cs typeface="DM Sans Bold"/>
                <a:sym typeface="DM Sans Bold"/>
              </a:rPr>
              <a:t>Mirzo Ulugbek Rustamov</a:t>
            </a:r>
          </a:p>
        </p:txBody>
      </p:sp>
      <p:sp>
        <p:nvSpPr>
          <p:cNvPr id="8" name="TextBox 8"/>
          <p:cNvSpPr txBox="1"/>
          <p:nvPr/>
        </p:nvSpPr>
        <p:spPr>
          <a:xfrm>
            <a:off x="2130007" y="2008312"/>
            <a:ext cx="5857379" cy="3880011"/>
          </a:xfrm>
          <a:prstGeom prst="rect">
            <a:avLst/>
          </a:prstGeom>
        </p:spPr>
        <p:txBody>
          <a:bodyPr lIns="0" tIns="0" rIns="0" bIns="0" rtlCol="0" anchor="t">
            <a:spAutoFit/>
          </a:bodyPr>
          <a:lstStyle/>
          <a:p>
            <a:pPr marL="0" lvl="0" indent="0" algn="l">
              <a:lnSpc>
                <a:spcPts val="10069"/>
              </a:lnSpc>
              <a:spcBef>
                <a:spcPct val="0"/>
              </a:spcBef>
            </a:pPr>
            <a:r>
              <a:rPr lang="en-US" sz="7192" spc="381">
                <a:solidFill>
                  <a:srgbClr val="11100E"/>
                </a:solidFill>
                <a:latin typeface="Codec Pro"/>
                <a:ea typeface="Codec Pro"/>
                <a:cs typeface="Codec Pro"/>
                <a:sym typeface="Codec Pro"/>
              </a:rPr>
              <a:t>Have questions? Reach out.</a:t>
            </a:r>
          </a:p>
        </p:txBody>
      </p:sp>
      <p:sp>
        <p:nvSpPr>
          <p:cNvPr id="9" name="Freeform 9"/>
          <p:cNvSpPr/>
          <p:nvPr/>
        </p:nvSpPr>
        <p:spPr>
          <a:xfrm rot="-8008202">
            <a:off x="-3935285" y="7324700"/>
            <a:ext cx="6820406" cy="4600674"/>
          </a:xfrm>
          <a:custGeom>
            <a:avLst/>
            <a:gdLst/>
            <a:ahLst/>
            <a:cxnLst/>
            <a:rect l="l" t="t" r="r" b="b"/>
            <a:pathLst>
              <a:path w="6820406" h="4600674">
                <a:moveTo>
                  <a:pt x="0" y="0"/>
                </a:moveTo>
                <a:lnTo>
                  <a:pt x="6820406" y="0"/>
                </a:lnTo>
                <a:lnTo>
                  <a:pt x="6820406" y="4600674"/>
                </a:lnTo>
                <a:lnTo>
                  <a:pt x="0" y="46006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864313" y="1605295"/>
            <a:ext cx="5178412" cy="1147730"/>
            <a:chOff x="0" y="-76200"/>
            <a:chExt cx="1363862" cy="302282"/>
          </a:xfrm>
        </p:grpSpPr>
        <p:sp>
          <p:nvSpPr>
            <p:cNvPr id="3" name="Freeform 3"/>
            <p:cNvSpPr/>
            <p:nvPr/>
          </p:nvSpPr>
          <p:spPr>
            <a:xfrm>
              <a:off x="0" y="-31952"/>
              <a:ext cx="1363862" cy="226082"/>
            </a:xfrm>
            <a:custGeom>
              <a:avLst/>
              <a:gdLst/>
              <a:ahLst/>
              <a:cxnLst/>
              <a:rect l="l" t="t" r="r" b="b"/>
              <a:pathLst>
                <a:path w="1363862" h="226082">
                  <a:moveTo>
                    <a:pt x="0" y="0"/>
                  </a:moveTo>
                  <a:lnTo>
                    <a:pt x="1363862" y="0"/>
                  </a:lnTo>
                  <a:lnTo>
                    <a:pt x="1363862" y="226082"/>
                  </a:lnTo>
                  <a:lnTo>
                    <a:pt x="0" y="226082"/>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76200"/>
              <a:ext cx="1363862" cy="302282"/>
            </a:xfrm>
            <a:prstGeom prst="rect">
              <a:avLst/>
            </a:prstGeom>
          </p:spPr>
          <p:txBody>
            <a:bodyPr lIns="50800" tIns="50800" rIns="50800" bIns="50800" rtlCol="0" anchor="ctr"/>
            <a:lstStyle/>
            <a:p>
              <a:pPr marL="0" lvl="0" indent="0" algn="ctr">
                <a:lnSpc>
                  <a:spcPts val="5534"/>
                </a:lnSpc>
                <a:spcBef>
                  <a:spcPct val="0"/>
                </a:spcBef>
              </a:pPr>
              <a:r>
                <a:rPr lang="en-US" sz="4010" spc="862" dirty="0">
                  <a:solidFill>
                    <a:srgbClr val="FFFFFF"/>
                  </a:solidFill>
                  <a:latin typeface="DM Sans"/>
                  <a:ea typeface="DM Sans"/>
                  <a:cs typeface="DM Sans"/>
                  <a:sym typeface="DM Sans"/>
                </a:rPr>
                <a:t>INTRODUCTION</a:t>
              </a:r>
            </a:p>
          </p:txBody>
        </p:sp>
      </p:grpSp>
      <p:sp>
        <p:nvSpPr>
          <p:cNvPr id="5" name="Freeform 5"/>
          <p:cNvSpPr/>
          <p:nvPr/>
        </p:nvSpPr>
        <p:spPr>
          <a:xfrm rot="5400000">
            <a:off x="-4300298" y="1112840"/>
            <a:ext cx="10657996" cy="8061320"/>
          </a:xfrm>
          <a:custGeom>
            <a:avLst/>
            <a:gdLst/>
            <a:ahLst/>
            <a:cxnLst/>
            <a:rect l="l" t="t" r="r" b="b"/>
            <a:pathLst>
              <a:path w="10657996" h="8061320">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9041523">
            <a:off x="13364829" y="-716429"/>
            <a:ext cx="11109843" cy="7494094"/>
          </a:xfrm>
          <a:custGeom>
            <a:avLst/>
            <a:gdLst/>
            <a:ahLst/>
            <a:cxnLst/>
            <a:rect l="l" t="t" r="r" b="b"/>
            <a:pathLst>
              <a:path w="11109843" h="7494094">
                <a:moveTo>
                  <a:pt x="0" y="0"/>
                </a:moveTo>
                <a:lnTo>
                  <a:pt x="11109842" y="0"/>
                </a:lnTo>
                <a:lnTo>
                  <a:pt x="11109842"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686322" y="7164387"/>
            <a:ext cx="6044216" cy="2390623"/>
          </a:xfrm>
          <a:custGeom>
            <a:avLst/>
            <a:gdLst/>
            <a:ahLst/>
            <a:cxnLst/>
            <a:rect l="l" t="t" r="r" b="b"/>
            <a:pathLst>
              <a:path w="6044216" h="2390623">
                <a:moveTo>
                  <a:pt x="0" y="0"/>
                </a:moveTo>
                <a:lnTo>
                  <a:pt x="6044216" y="0"/>
                </a:lnTo>
                <a:lnTo>
                  <a:pt x="6044216" y="2390623"/>
                </a:lnTo>
                <a:lnTo>
                  <a:pt x="0" y="239062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4778100" y="3893529"/>
            <a:ext cx="7463558" cy="928120"/>
          </a:xfrm>
          <a:prstGeom prst="rect">
            <a:avLst/>
          </a:prstGeom>
        </p:spPr>
        <p:txBody>
          <a:bodyPr lIns="0" tIns="0" rIns="0" bIns="0" rtlCol="0" anchor="t">
            <a:spAutoFit/>
          </a:bodyPr>
          <a:lstStyle/>
          <a:p>
            <a:pPr algn="ctr">
              <a:lnSpc>
                <a:spcPts val="3771"/>
              </a:lnSpc>
              <a:spcBef>
                <a:spcPct val="0"/>
              </a:spcBef>
            </a:pPr>
            <a:r>
              <a:rPr lang="en-US" sz="2733" spc="267">
                <a:solidFill>
                  <a:srgbClr val="000000"/>
                </a:solidFill>
                <a:latin typeface="DM Sans"/>
                <a:ea typeface="DM Sans"/>
                <a:cs typeface="DM Sans"/>
                <a:sym typeface="DM Sans"/>
              </a:rPr>
              <a:t>Goal:  Help users quickly find recipes by uploading ingredient photos </a:t>
            </a:r>
          </a:p>
        </p:txBody>
      </p:sp>
      <p:sp>
        <p:nvSpPr>
          <p:cNvPr id="9" name="TextBox 9"/>
          <p:cNvSpPr txBox="1"/>
          <p:nvPr/>
        </p:nvSpPr>
        <p:spPr>
          <a:xfrm>
            <a:off x="4677299" y="5395087"/>
            <a:ext cx="7552438" cy="1769300"/>
          </a:xfrm>
          <a:prstGeom prst="rect">
            <a:avLst/>
          </a:prstGeom>
        </p:spPr>
        <p:txBody>
          <a:bodyPr lIns="0" tIns="0" rIns="0" bIns="0" rtlCol="0" anchor="t">
            <a:spAutoFit/>
          </a:bodyPr>
          <a:lstStyle/>
          <a:p>
            <a:pPr algn="ctr">
              <a:lnSpc>
                <a:spcPts val="3591"/>
              </a:lnSpc>
              <a:spcBef>
                <a:spcPct val="0"/>
              </a:spcBef>
            </a:pPr>
            <a:r>
              <a:rPr lang="en-US" sz="2602" spc="255">
                <a:solidFill>
                  <a:srgbClr val="000000"/>
                </a:solidFill>
                <a:latin typeface="DM Sans"/>
                <a:ea typeface="DM Sans"/>
                <a:cs typeface="DM Sans"/>
                <a:sym typeface="DM Sans"/>
              </a:rPr>
              <a:t>This app aims to reduce food waste and simplify cooking by recognizing ingredients in photos and recommending recipes.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864313" y="1605295"/>
            <a:ext cx="5178412" cy="1147730"/>
            <a:chOff x="0" y="-76200"/>
            <a:chExt cx="1363862" cy="302282"/>
          </a:xfrm>
        </p:grpSpPr>
        <p:sp>
          <p:nvSpPr>
            <p:cNvPr id="3" name="Freeform 3"/>
            <p:cNvSpPr/>
            <p:nvPr/>
          </p:nvSpPr>
          <p:spPr>
            <a:xfrm>
              <a:off x="0" y="-38100"/>
              <a:ext cx="1363862" cy="226082"/>
            </a:xfrm>
            <a:custGeom>
              <a:avLst/>
              <a:gdLst/>
              <a:ahLst/>
              <a:cxnLst/>
              <a:rect l="l" t="t" r="r" b="b"/>
              <a:pathLst>
                <a:path w="1363862" h="226082">
                  <a:moveTo>
                    <a:pt x="0" y="0"/>
                  </a:moveTo>
                  <a:lnTo>
                    <a:pt x="1363862" y="0"/>
                  </a:lnTo>
                  <a:lnTo>
                    <a:pt x="1363862" y="226082"/>
                  </a:lnTo>
                  <a:lnTo>
                    <a:pt x="0" y="226082"/>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76200"/>
              <a:ext cx="1363862" cy="302282"/>
            </a:xfrm>
            <a:prstGeom prst="rect">
              <a:avLst/>
            </a:prstGeom>
          </p:spPr>
          <p:txBody>
            <a:bodyPr lIns="50800" tIns="50800" rIns="50800" bIns="50800" rtlCol="0" anchor="ctr"/>
            <a:lstStyle/>
            <a:p>
              <a:pPr marL="0" lvl="0" indent="0" algn="ctr">
                <a:lnSpc>
                  <a:spcPts val="5534"/>
                </a:lnSpc>
                <a:spcBef>
                  <a:spcPct val="0"/>
                </a:spcBef>
              </a:pPr>
              <a:r>
                <a:rPr lang="en-US" sz="4010" spc="862" dirty="0">
                  <a:solidFill>
                    <a:srgbClr val="FFFFFF"/>
                  </a:solidFill>
                  <a:latin typeface="DM Sans"/>
                  <a:ea typeface="DM Sans"/>
                  <a:cs typeface="DM Sans"/>
                  <a:sym typeface="DM Sans"/>
                </a:rPr>
                <a:t>WHO NEEDS IT</a:t>
              </a:r>
            </a:p>
          </p:txBody>
        </p:sp>
      </p:grpSp>
      <p:sp>
        <p:nvSpPr>
          <p:cNvPr id="5" name="Freeform 5"/>
          <p:cNvSpPr/>
          <p:nvPr/>
        </p:nvSpPr>
        <p:spPr>
          <a:xfrm rot="5400000">
            <a:off x="-5589977" y="927342"/>
            <a:ext cx="10657996" cy="8061320"/>
          </a:xfrm>
          <a:custGeom>
            <a:avLst/>
            <a:gdLst/>
            <a:ahLst/>
            <a:cxnLst/>
            <a:rect l="l" t="t" r="r" b="b"/>
            <a:pathLst>
              <a:path w="10657996" h="8061320">
                <a:moveTo>
                  <a:pt x="0" y="0"/>
                </a:moveTo>
                <a:lnTo>
                  <a:pt x="10657996" y="0"/>
                </a:lnTo>
                <a:lnTo>
                  <a:pt x="10657996" y="8061320"/>
                </a:lnTo>
                <a:lnTo>
                  <a:pt x="0" y="8061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rot="-9041523">
            <a:off x="14170878" y="-1852429"/>
            <a:ext cx="11109843" cy="7494094"/>
          </a:xfrm>
          <a:custGeom>
            <a:avLst/>
            <a:gdLst/>
            <a:ahLst/>
            <a:cxnLst/>
            <a:rect l="l" t="t" r="r" b="b"/>
            <a:pathLst>
              <a:path w="11109843" h="7494094">
                <a:moveTo>
                  <a:pt x="0" y="0"/>
                </a:moveTo>
                <a:lnTo>
                  <a:pt x="11109843" y="0"/>
                </a:lnTo>
                <a:lnTo>
                  <a:pt x="11109843" y="7494094"/>
                </a:lnTo>
                <a:lnTo>
                  <a:pt x="0" y="74940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1686322" y="7164387"/>
            <a:ext cx="6044216" cy="2390623"/>
          </a:xfrm>
          <a:custGeom>
            <a:avLst/>
            <a:gdLst/>
            <a:ahLst/>
            <a:cxnLst/>
            <a:rect l="l" t="t" r="r" b="b"/>
            <a:pathLst>
              <a:path w="6044216" h="2390623">
                <a:moveTo>
                  <a:pt x="0" y="0"/>
                </a:moveTo>
                <a:lnTo>
                  <a:pt x="6044216" y="0"/>
                </a:lnTo>
                <a:lnTo>
                  <a:pt x="6044216" y="2390623"/>
                </a:lnTo>
                <a:lnTo>
                  <a:pt x="0" y="2390623"/>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5010997" y="3555992"/>
            <a:ext cx="11068943" cy="3117867"/>
          </a:xfrm>
          <a:prstGeom prst="rect">
            <a:avLst/>
          </a:prstGeom>
        </p:spPr>
        <p:txBody>
          <a:bodyPr lIns="0" tIns="0" rIns="0" bIns="0" rtlCol="0" anchor="t">
            <a:spAutoFit/>
          </a:bodyPr>
          <a:lstStyle/>
          <a:p>
            <a:pPr algn="l">
              <a:lnSpc>
                <a:spcPts val="4982"/>
              </a:lnSpc>
            </a:pPr>
            <a:r>
              <a:rPr lang="en-US" sz="3610" spc="364">
                <a:solidFill>
                  <a:srgbClr val="000000"/>
                </a:solidFill>
                <a:latin typeface="DM Sans"/>
                <a:ea typeface="DM Sans"/>
                <a:cs typeface="DM Sans"/>
                <a:sym typeface="DM Sans"/>
              </a:rPr>
              <a:t>Anyone who wants to cook at home</a:t>
            </a:r>
          </a:p>
          <a:p>
            <a:pPr algn="l">
              <a:lnSpc>
                <a:spcPts val="4982"/>
              </a:lnSpc>
            </a:pPr>
            <a:r>
              <a:rPr lang="en-US" sz="3610" spc="364">
                <a:solidFill>
                  <a:srgbClr val="000000"/>
                </a:solidFill>
                <a:latin typeface="DM Sans"/>
                <a:ea typeface="DM Sans"/>
                <a:cs typeface="DM Sans"/>
                <a:sym typeface="DM Sans"/>
              </a:rPr>
              <a:t>Anyone who has limited time to cook</a:t>
            </a:r>
          </a:p>
          <a:p>
            <a:pPr algn="l">
              <a:lnSpc>
                <a:spcPts val="4982"/>
              </a:lnSpc>
            </a:pPr>
            <a:r>
              <a:rPr lang="en-US" sz="3610" spc="364">
                <a:solidFill>
                  <a:srgbClr val="000000"/>
                </a:solidFill>
                <a:latin typeface="DM Sans"/>
                <a:ea typeface="DM Sans"/>
                <a:cs typeface="DM Sans"/>
                <a:sym typeface="DM Sans"/>
              </a:rPr>
              <a:t>Anyone who wants to control what they eat</a:t>
            </a:r>
          </a:p>
          <a:p>
            <a:pPr algn="l">
              <a:lnSpc>
                <a:spcPts val="4982"/>
              </a:lnSpc>
            </a:pPr>
            <a:r>
              <a:rPr lang="en-US" sz="3610" spc="364">
                <a:solidFill>
                  <a:srgbClr val="000000"/>
                </a:solidFill>
                <a:latin typeface="DM Sans"/>
                <a:ea typeface="DM Sans"/>
                <a:cs typeface="DM Sans"/>
                <a:sym typeface="DM Sans"/>
              </a:rPr>
              <a:t>Anyone who doesn’t want to go </a:t>
            </a:r>
          </a:p>
          <a:p>
            <a:pPr algn="l">
              <a:lnSpc>
                <a:spcPts val="4982"/>
              </a:lnSpc>
              <a:spcBef>
                <a:spcPct val="0"/>
              </a:spcBef>
            </a:pPr>
            <a:r>
              <a:rPr lang="en-US" sz="3610" spc="364">
                <a:solidFill>
                  <a:srgbClr val="000000"/>
                </a:solidFill>
                <a:latin typeface="DM Sans"/>
                <a:ea typeface="DM Sans"/>
                <a:cs typeface="DM Sans"/>
                <a:sym typeface="DM Sans"/>
              </a:rPr>
              <a:t>to grocery store just before cooking </a:t>
            </a:r>
          </a:p>
        </p:txBody>
      </p:sp>
      <p:sp>
        <p:nvSpPr>
          <p:cNvPr id="9" name="Freeform 9"/>
          <p:cNvSpPr/>
          <p:nvPr/>
        </p:nvSpPr>
        <p:spPr>
          <a:xfrm>
            <a:off x="4591102" y="5012415"/>
            <a:ext cx="262170" cy="262170"/>
          </a:xfrm>
          <a:custGeom>
            <a:avLst/>
            <a:gdLst/>
            <a:ahLst/>
            <a:cxnLst/>
            <a:rect l="l" t="t" r="r" b="b"/>
            <a:pathLst>
              <a:path w="262170" h="262170">
                <a:moveTo>
                  <a:pt x="0" y="0"/>
                </a:moveTo>
                <a:lnTo>
                  <a:pt x="262170" y="0"/>
                </a:lnTo>
                <a:lnTo>
                  <a:pt x="262170" y="262170"/>
                </a:lnTo>
                <a:lnTo>
                  <a:pt x="0" y="262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4591102" y="3740611"/>
            <a:ext cx="262170" cy="262170"/>
          </a:xfrm>
          <a:custGeom>
            <a:avLst/>
            <a:gdLst/>
            <a:ahLst/>
            <a:cxnLst/>
            <a:rect l="l" t="t" r="r" b="b"/>
            <a:pathLst>
              <a:path w="262170" h="262170">
                <a:moveTo>
                  <a:pt x="0" y="0"/>
                </a:moveTo>
                <a:lnTo>
                  <a:pt x="262170" y="0"/>
                </a:lnTo>
                <a:lnTo>
                  <a:pt x="262170" y="262169"/>
                </a:lnTo>
                <a:lnTo>
                  <a:pt x="0" y="262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4591102" y="4366514"/>
            <a:ext cx="262170" cy="262170"/>
          </a:xfrm>
          <a:custGeom>
            <a:avLst/>
            <a:gdLst/>
            <a:ahLst/>
            <a:cxnLst/>
            <a:rect l="l" t="t" r="r" b="b"/>
            <a:pathLst>
              <a:path w="262170" h="262170">
                <a:moveTo>
                  <a:pt x="0" y="0"/>
                </a:moveTo>
                <a:lnTo>
                  <a:pt x="262170" y="0"/>
                </a:lnTo>
                <a:lnTo>
                  <a:pt x="262170" y="262169"/>
                </a:lnTo>
                <a:lnTo>
                  <a:pt x="0" y="262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4591102" y="5657509"/>
            <a:ext cx="262170" cy="262170"/>
          </a:xfrm>
          <a:custGeom>
            <a:avLst/>
            <a:gdLst/>
            <a:ahLst/>
            <a:cxnLst/>
            <a:rect l="l" t="t" r="r" b="b"/>
            <a:pathLst>
              <a:path w="262170" h="262170">
                <a:moveTo>
                  <a:pt x="0" y="0"/>
                </a:moveTo>
                <a:lnTo>
                  <a:pt x="262170" y="0"/>
                </a:lnTo>
                <a:lnTo>
                  <a:pt x="262170" y="262170"/>
                </a:lnTo>
                <a:lnTo>
                  <a:pt x="0" y="26217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992805" y="1695175"/>
            <a:ext cx="5410488" cy="981460"/>
            <a:chOff x="0" y="-57150"/>
            <a:chExt cx="1424984" cy="258491"/>
          </a:xfrm>
        </p:grpSpPr>
        <p:sp>
          <p:nvSpPr>
            <p:cNvPr id="3" name="Freeform 3"/>
            <p:cNvSpPr/>
            <p:nvPr/>
          </p:nvSpPr>
          <p:spPr>
            <a:xfrm>
              <a:off x="0" y="-19846"/>
              <a:ext cx="1424984" cy="201341"/>
            </a:xfrm>
            <a:custGeom>
              <a:avLst/>
              <a:gdLst/>
              <a:ahLst/>
              <a:cxnLst/>
              <a:rect l="l" t="t" r="r" b="b"/>
              <a:pathLst>
                <a:path w="1424984" h="201341">
                  <a:moveTo>
                    <a:pt x="0" y="0"/>
                  </a:moveTo>
                  <a:lnTo>
                    <a:pt x="1424984" y="0"/>
                  </a:lnTo>
                  <a:lnTo>
                    <a:pt x="1424984"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1424984"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USER PERSONA</a:t>
              </a:r>
            </a:p>
          </p:txBody>
        </p:sp>
      </p:grpSp>
      <p:sp>
        <p:nvSpPr>
          <p:cNvPr id="5" name="Freeform 5"/>
          <p:cNvSpPr/>
          <p:nvPr/>
        </p:nvSpPr>
        <p:spPr>
          <a:xfrm>
            <a:off x="16113130" y="8591695"/>
            <a:ext cx="3390610" cy="3390610"/>
          </a:xfrm>
          <a:custGeom>
            <a:avLst/>
            <a:gdLst/>
            <a:ahLst/>
            <a:cxnLst/>
            <a:rect l="l" t="t" r="r" b="b"/>
            <a:pathLst>
              <a:path w="3390610" h="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474989" y="-849720"/>
            <a:ext cx="1915377" cy="1915377"/>
          </a:xfrm>
          <a:custGeom>
            <a:avLst/>
            <a:gdLst/>
            <a:ahLst/>
            <a:cxnLst/>
            <a:rect l="l" t="t" r="r" b="b"/>
            <a:pathLst>
              <a:path w="1915377" h="1915377">
                <a:moveTo>
                  <a:pt x="0" y="0"/>
                </a:moveTo>
                <a:lnTo>
                  <a:pt x="1915378" y="0"/>
                </a:lnTo>
                <a:lnTo>
                  <a:pt x="1915378" y="1915377"/>
                </a:lnTo>
                <a:lnTo>
                  <a:pt x="0" y="191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15331006" y="-1695305"/>
            <a:ext cx="3390610" cy="3390610"/>
          </a:xfrm>
          <a:custGeom>
            <a:avLst/>
            <a:gdLst/>
            <a:ahLst/>
            <a:cxnLst/>
            <a:rect l="l" t="t" r="r" b="b"/>
            <a:pathLst>
              <a:path w="3390610" h="3390610">
                <a:moveTo>
                  <a:pt x="0" y="0"/>
                </a:moveTo>
                <a:lnTo>
                  <a:pt x="3390610" y="0"/>
                </a:lnTo>
                <a:lnTo>
                  <a:pt x="3390610" y="3390610"/>
                </a:lnTo>
                <a:lnTo>
                  <a:pt x="0" y="3390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Freeform 8"/>
          <p:cNvSpPr/>
          <p:nvPr/>
        </p:nvSpPr>
        <p:spPr>
          <a:xfrm>
            <a:off x="8050362" y="1695305"/>
            <a:ext cx="4235323" cy="6356958"/>
          </a:xfrm>
          <a:custGeom>
            <a:avLst/>
            <a:gdLst/>
            <a:ahLst/>
            <a:cxnLst/>
            <a:rect l="l" t="t" r="r" b="b"/>
            <a:pathLst>
              <a:path w="4235323" h="6356958">
                <a:moveTo>
                  <a:pt x="0" y="0"/>
                </a:moveTo>
                <a:lnTo>
                  <a:pt x="4235323" y="0"/>
                </a:lnTo>
                <a:lnTo>
                  <a:pt x="4235323" y="6356958"/>
                </a:lnTo>
                <a:lnTo>
                  <a:pt x="0" y="6356958"/>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2390367" y="3417614"/>
            <a:ext cx="4025779" cy="401564"/>
          </a:xfrm>
          <a:prstGeom prst="rect">
            <a:avLst/>
          </a:prstGeom>
        </p:spPr>
        <p:txBody>
          <a:bodyPr lIns="0" tIns="0" rIns="0" bIns="0" rtlCol="0" anchor="t">
            <a:spAutoFit/>
          </a:bodyPr>
          <a:lstStyle/>
          <a:p>
            <a:pPr marL="0" lvl="0" indent="0" algn="l">
              <a:lnSpc>
                <a:spcPts val="3358"/>
              </a:lnSpc>
              <a:spcBef>
                <a:spcPct val="0"/>
              </a:spcBef>
            </a:pPr>
            <a:r>
              <a:rPr lang="en-US" sz="2433" b="1" spc="238">
                <a:solidFill>
                  <a:srgbClr val="11100E"/>
                </a:solidFill>
                <a:latin typeface="DM Sans Bold"/>
                <a:ea typeface="DM Sans Bold"/>
                <a:cs typeface="DM Sans Bold"/>
                <a:sym typeface="DM Sans Bold"/>
              </a:rPr>
              <a:t>Name: </a:t>
            </a:r>
            <a:r>
              <a:rPr lang="en-US" sz="2433" spc="238">
                <a:solidFill>
                  <a:srgbClr val="11100E"/>
                </a:solidFill>
                <a:latin typeface="DM Sans"/>
                <a:ea typeface="DM Sans"/>
                <a:cs typeface="DM Sans"/>
                <a:sym typeface="DM Sans"/>
              </a:rPr>
              <a:t>Jake Thompson</a:t>
            </a:r>
          </a:p>
        </p:txBody>
      </p:sp>
      <p:sp>
        <p:nvSpPr>
          <p:cNvPr id="10" name="TextBox 10"/>
          <p:cNvSpPr txBox="1"/>
          <p:nvPr/>
        </p:nvSpPr>
        <p:spPr>
          <a:xfrm>
            <a:off x="2390367" y="4143683"/>
            <a:ext cx="1850342" cy="401564"/>
          </a:xfrm>
          <a:prstGeom prst="rect">
            <a:avLst/>
          </a:prstGeom>
        </p:spPr>
        <p:txBody>
          <a:bodyPr lIns="0" tIns="0" rIns="0" bIns="0" rtlCol="0" anchor="t">
            <a:spAutoFit/>
          </a:bodyPr>
          <a:lstStyle/>
          <a:p>
            <a:pPr marL="0" lvl="0" indent="0" algn="l">
              <a:lnSpc>
                <a:spcPts val="3358"/>
              </a:lnSpc>
              <a:spcBef>
                <a:spcPct val="0"/>
              </a:spcBef>
            </a:pPr>
            <a:r>
              <a:rPr lang="en-US" sz="2433" b="1" spc="238">
                <a:solidFill>
                  <a:srgbClr val="11100E"/>
                </a:solidFill>
                <a:latin typeface="DM Sans Bold"/>
                <a:ea typeface="DM Sans Bold"/>
                <a:cs typeface="DM Sans Bold"/>
                <a:sym typeface="DM Sans Bold"/>
              </a:rPr>
              <a:t>Age: </a:t>
            </a:r>
            <a:r>
              <a:rPr lang="en-US" sz="2433" spc="238">
                <a:solidFill>
                  <a:srgbClr val="11100E"/>
                </a:solidFill>
                <a:latin typeface="DM Sans"/>
                <a:ea typeface="DM Sans"/>
                <a:cs typeface="DM Sans"/>
                <a:sym typeface="DM Sans"/>
              </a:rPr>
              <a:t>21</a:t>
            </a:r>
          </a:p>
        </p:txBody>
      </p:sp>
      <p:sp>
        <p:nvSpPr>
          <p:cNvPr id="11" name="TextBox 11"/>
          <p:cNvSpPr txBox="1"/>
          <p:nvPr/>
        </p:nvSpPr>
        <p:spPr>
          <a:xfrm>
            <a:off x="2390367" y="4869097"/>
            <a:ext cx="4766395" cy="820664"/>
          </a:xfrm>
          <a:prstGeom prst="rect">
            <a:avLst/>
          </a:prstGeom>
        </p:spPr>
        <p:txBody>
          <a:bodyPr lIns="0" tIns="0" rIns="0" bIns="0" rtlCol="0" anchor="t">
            <a:spAutoFit/>
          </a:bodyPr>
          <a:lstStyle/>
          <a:p>
            <a:pPr marL="0" lvl="0" indent="0" algn="l">
              <a:lnSpc>
                <a:spcPts val="3358"/>
              </a:lnSpc>
              <a:spcBef>
                <a:spcPct val="0"/>
              </a:spcBef>
            </a:pPr>
            <a:r>
              <a:rPr lang="en-US" sz="2433" b="1" spc="238">
                <a:solidFill>
                  <a:srgbClr val="11100E"/>
                </a:solidFill>
                <a:latin typeface="DM Sans Bold"/>
                <a:ea typeface="DM Sans Bold"/>
                <a:cs typeface="DM Sans Bold"/>
                <a:sym typeface="DM Sans Bold"/>
              </a:rPr>
              <a:t>Goal: </a:t>
            </a:r>
            <a:r>
              <a:rPr lang="en-US" sz="2433" spc="238">
                <a:solidFill>
                  <a:srgbClr val="11100E"/>
                </a:solidFill>
                <a:latin typeface="DM Sans"/>
                <a:ea typeface="DM Sans"/>
                <a:cs typeface="DM Sans"/>
                <a:sym typeface="DM Sans"/>
              </a:rPr>
              <a:t>Cook affordable meals, avoid waste</a:t>
            </a:r>
          </a:p>
        </p:txBody>
      </p:sp>
      <p:sp>
        <p:nvSpPr>
          <p:cNvPr id="12" name="TextBox 12"/>
          <p:cNvSpPr txBox="1"/>
          <p:nvPr/>
        </p:nvSpPr>
        <p:spPr>
          <a:xfrm>
            <a:off x="2390367" y="6013610"/>
            <a:ext cx="5012926" cy="820664"/>
          </a:xfrm>
          <a:prstGeom prst="rect">
            <a:avLst/>
          </a:prstGeom>
        </p:spPr>
        <p:txBody>
          <a:bodyPr lIns="0" tIns="0" rIns="0" bIns="0" rtlCol="0" anchor="t">
            <a:spAutoFit/>
          </a:bodyPr>
          <a:lstStyle/>
          <a:p>
            <a:pPr marL="0" lvl="0" indent="0" algn="l">
              <a:lnSpc>
                <a:spcPts val="3358"/>
              </a:lnSpc>
              <a:spcBef>
                <a:spcPct val="0"/>
              </a:spcBef>
            </a:pPr>
            <a:r>
              <a:rPr lang="en-US" sz="2433" b="1" spc="238">
                <a:solidFill>
                  <a:srgbClr val="11100E"/>
                </a:solidFill>
                <a:latin typeface="DM Sans Bold"/>
                <a:ea typeface="DM Sans Bold"/>
                <a:cs typeface="DM Sans Bold"/>
                <a:sym typeface="DM Sans Bold"/>
              </a:rPr>
              <a:t>Pain Points:</a:t>
            </a:r>
            <a:r>
              <a:rPr lang="en-US" sz="2433" spc="238">
                <a:solidFill>
                  <a:srgbClr val="11100E"/>
                </a:solidFill>
                <a:latin typeface="DM Sans"/>
                <a:ea typeface="DM Sans"/>
                <a:cs typeface="DM Sans"/>
                <a:sym typeface="DM Sans"/>
              </a:rPr>
              <a:t> Limited cooking skills, long recipes</a:t>
            </a:r>
          </a:p>
        </p:txBody>
      </p:sp>
      <p:sp>
        <p:nvSpPr>
          <p:cNvPr id="13" name="TextBox 13"/>
          <p:cNvSpPr txBox="1"/>
          <p:nvPr/>
        </p:nvSpPr>
        <p:spPr>
          <a:xfrm>
            <a:off x="13181035" y="2350044"/>
            <a:ext cx="3990197" cy="5066681"/>
          </a:xfrm>
          <a:prstGeom prst="rect">
            <a:avLst/>
          </a:prstGeom>
        </p:spPr>
        <p:txBody>
          <a:bodyPr lIns="0" tIns="0" rIns="0" bIns="0" rtlCol="0" anchor="t">
            <a:spAutoFit/>
          </a:bodyPr>
          <a:lstStyle/>
          <a:p>
            <a:pPr algn="l">
              <a:lnSpc>
                <a:spcPts val="2912"/>
              </a:lnSpc>
              <a:spcBef>
                <a:spcPct val="0"/>
              </a:spcBef>
            </a:pPr>
            <a:r>
              <a:rPr lang="en-US" sz="2110" spc="213">
                <a:solidFill>
                  <a:srgbClr val="11100E"/>
                </a:solidFill>
                <a:latin typeface="DM Sans"/>
                <a:ea typeface="DM Sans"/>
                <a:cs typeface="DM Sans"/>
                <a:sym typeface="DM Sans"/>
              </a:rPr>
              <a:t>Jake Thompson is a 21-year-old college student living on a tight budget. Between classes and part-time work, he doesn’t have much time or experience in the kitchen. He wants to cook simple, affordable meals using what he already has at home, but often feels overwhelmed by long recipes and unfamiliar ingredients.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204812" y="1269797"/>
            <a:ext cx="7838348" cy="981460"/>
            <a:chOff x="-10542" y="-57150"/>
            <a:chExt cx="2064421" cy="258491"/>
          </a:xfrm>
        </p:grpSpPr>
        <p:sp>
          <p:nvSpPr>
            <p:cNvPr id="3" name="Freeform 3"/>
            <p:cNvSpPr/>
            <p:nvPr/>
          </p:nvSpPr>
          <p:spPr>
            <a:xfrm>
              <a:off x="-10542" y="-28575"/>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STORYBOARD</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250783" y="7967018"/>
            <a:ext cx="5842630" cy="5842630"/>
          </a:xfrm>
          <a:custGeom>
            <a:avLst/>
            <a:gdLst/>
            <a:ahLst/>
            <a:cxnLst/>
            <a:rect l="l" t="t" r="r" b="b"/>
            <a:pathLst>
              <a:path w="5842630" h="5842630">
                <a:moveTo>
                  <a:pt x="0" y="0"/>
                </a:moveTo>
                <a:lnTo>
                  <a:pt x="5842631" y="0"/>
                </a:lnTo>
                <a:lnTo>
                  <a:pt x="5842631" y="5842630"/>
                </a:lnTo>
                <a:lnTo>
                  <a:pt x="0" y="5842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07216" y="3251669"/>
            <a:ext cx="8296759" cy="4390024"/>
          </a:xfrm>
          <a:custGeom>
            <a:avLst/>
            <a:gdLst/>
            <a:ahLst/>
            <a:cxnLst/>
            <a:rect l="l" t="t" r="r" b="b"/>
            <a:pathLst>
              <a:path w="8296759" h="4390024">
                <a:moveTo>
                  <a:pt x="0" y="0"/>
                </a:moveTo>
                <a:lnTo>
                  <a:pt x="8296759" y="0"/>
                </a:lnTo>
                <a:lnTo>
                  <a:pt x="8296759" y="4390023"/>
                </a:lnTo>
                <a:lnTo>
                  <a:pt x="0" y="4390023"/>
                </a:lnTo>
                <a:lnTo>
                  <a:pt x="0" y="0"/>
                </a:lnTo>
                <a:close/>
              </a:path>
            </a:pathLst>
          </a:custGeom>
          <a:blipFill>
            <a:blip r:embed="rId4"/>
            <a:stretch>
              <a:fillRect t="-49893" b="-102095"/>
            </a:stretch>
          </a:blipFill>
        </p:spPr>
        <p:txBody>
          <a:bodyPr/>
          <a:lstStyle/>
          <a:p>
            <a:endParaRPr lang="en-US"/>
          </a:p>
        </p:txBody>
      </p:sp>
      <p:sp>
        <p:nvSpPr>
          <p:cNvPr id="8" name="Freeform 8"/>
          <p:cNvSpPr/>
          <p:nvPr/>
        </p:nvSpPr>
        <p:spPr>
          <a:xfrm>
            <a:off x="9103975" y="3251669"/>
            <a:ext cx="8376810" cy="4396345"/>
          </a:xfrm>
          <a:custGeom>
            <a:avLst/>
            <a:gdLst/>
            <a:ahLst/>
            <a:cxnLst/>
            <a:rect l="l" t="t" r="r" b="b"/>
            <a:pathLst>
              <a:path w="8376810" h="4396345">
                <a:moveTo>
                  <a:pt x="0" y="0"/>
                </a:moveTo>
                <a:lnTo>
                  <a:pt x="8376809" y="0"/>
                </a:lnTo>
                <a:lnTo>
                  <a:pt x="8376809" y="4396345"/>
                </a:lnTo>
                <a:lnTo>
                  <a:pt x="0" y="4396345"/>
                </a:lnTo>
                <a:lnTo>
                  <a:pt x="0" y="0"/>
                </a:lnTo>
                <a:close/>
              </a:path>
            </a:pathLst>
          </a:custGeom>
          <a:blipFill>
            <a:blip r:embed="rId4"/>
            <a:stretch>
              <a:fillRect t="-149482" b="-4571"/>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124226" y="811708"/>
            <a:ext cx="7798321" cy="981460"/>
            <a:chOff x="0" y="-57150"/>
            <a:chExt cx="2053879" cy="258491"/>
          </a:xfrm>
        </p:grpSpPr>
        <p:sp>
          <p:nvSpPr>
            <p:cNvPr id="3" name="Freeform 3"/>
            <p:cNvSpPr/>
            <p:nvPr/>
          </p:nvSpPr>
          <p:spPr>
            <a:xfrm>
              <a:off x="0" y="-28575"/>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WIREFRAMES</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250783" y="7967018"/>
            <a:ext cx="5842630" cy="5842630"/>
          </a:xfrm>
          <a:custGeom>
            <a:avLst/>
            <a:gdLst/>
            <a:ahLst/>
            <a:cxnLst/>
            <a:rect l="l" t="t" r="r" b="b"/>
            <a:pathLst>
              <a:path w="5842630" h="5842630">
                <a:moveTo>
                  <a:pt x="0" y="0"/>
                </a:moveTo>
                <a:lnTo>
                  <a:pt x="5842631" y="0"/>
                </a:lnTo>
                <a:lnTo>
                  <a:pt x="5842631" y="5842630"/>
                </a:lnTo>
                <a:lnTo>
                  <a:pt x="0" y="5842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428230" y="2282072"/>
            <a:ext cx="4031302" cy="5722855"/>
          </a:xfrm>
          <a:custGeom>
            <a:avLst/>
            <a:gdLst/>
            <a:ahLst/>
            <a:cxnLst/>
            <a:rect l="l" t="t" r="r" b="b"/>
            <a:pathLst>
              <a:path w="4031302" h="5722855">
                <a:moveTo>
                  <a:pt x="0" y="0"/>
                </a:moveTo>
                <a:lnTo>
                  <a:pt x="4031302" y="0"/>
                </a:lnTo>
                <a:lnTo>
                  <a:pt x="4031302" y="5722856"/>
                </a:lnTo>
                <a:lnTo>
                  <a:pt x="0" y="5722856"/>
                </a:lnTo>
                <a:lnTo>
                  <a:pt x="0" y="0"/>
                </a:lnTo>
                <a:close/>
              </a:path>
            </a:pathLst>
          </a:custGeom>
          <a:blipFill>
            <a:blip r:embed="rId4"/>
            <a:stretch>
              <a:fillRect r="-132722"/>
            </a:stretch>
          </a:blipFill>
        </p:spPr>
        <p:txBody>
          <a:bodyPr/>
          <a:lstStyle/>
          <a:p>
            <a:endParaRPr lang="en-US"/>
          </a:p>
        </p:txBody>
      </p:sp>
      <p:sp>
        <p:nvSpPr>
          <p:cNvPr id="8" name="Freeform 8"/>
          <p:cNvSpPr/>
          <p:nvPr/>
        </p:nvSpPr>
        <p:spPr>
          <a:xfrm>
            <a:off x="9175787" y="2282072"/>
            <a:ext cx="4233628" cy="5793942"/>
          </a:xfrm>
          <a:custGeom>
            <a:avLst/>
            <a:gdLst/>
            <a:ahLst/>
            <a:cxnLst/>
            <a:rect l="l" t="t" r="r" b="b"/>
            <a:pathLst>
              <a:path w="4233628" h="5793942">
                <a:moveTo>
                  <a:pt x="0" y="0"/>
                </a:moveTo>
                <a:lnTo>
                  <a:pt x="4233628" y="0"/>
                </a:lnTo>
                <a:lnTo>
                  <a:pt x="4233628" y="5793942"/>
                </a:lnTo>
                <a:lnTo>
                  <a:pt x="0" y="5793942"/>
                </a:lnTo>
                <a:lnTo>
                  <a:pt x="0" y="0"/>
                </a:lnTo>
                <a:close/>
              </a:path>
            </a:pathLst>
          </a:custGeom>
          <a:blipFill>
            <a:blip r:embed="rId5"/>
            <a:stretch>
              <a:fillRect r="-110952"/>
            </a:stretch>
          </a:blipFill>
        </p:spPr>
        <p:txBody>
          <a:bodyPr/>
          <a:lstStyle/>
          <a:p>
            <a:endParaRPr lang="en-US"/>
          </a:p>
        </p:txBody>
      </p:sp>
      <p:sp>
        <p:nvSpPr>
          <p:cNvPr id="9" name="Freeform 9"/>
          <p:cNvSpPr/>
          <p:nvPr/>
        </p:nvSpPr>
        <p:spPr>
          <a:xfrm>
            <a:off x="4612155" y="2282072"/>
            <a:ext cx="4411232" cy="5722855"/>
          </a:xfrm>
          <a:custGeom>
            <a:avLst/>
            <a:gdLst/>
            <a:ahLst/>
            <a:cxnLst/>
            <a:rect l="l" t="t" r="r" b="b"/>
            <a:pathLst>
              <a:path w="4411232" h="5722855">
                <a:moveTo>
                  <a:pt x="0" y="0"/>
                </a:moveTo>
                <a:lnTo>
                  <a:pt x="4411232" y="0"/>
                </a:lnTo>
                <a:lnTo>
                  <a:pt x="4411232" y="5722856"/>
                </a:lnTo>
                <a:lnTo>
                  <a:pt x="0" y="5722856"/>
                </a:lnTo>
                <a:lnTo>
                  <a:pt x="0" y="0"/>
                </a:lnTo>
                <a:close/>
              </a:path>
            </a:pathLst>
          </a:custGeom>
          <a:blipFill>
            <a:blip r:embed="rId4"/>
            <a:stretch>
              <a:fillRect l="-112678"/>
            </a:stretch>
          </a:blipFill>
        </p:spPr>
        <p:txBody>
          <a:bodyPr/>
          <a:lstStyle/>
          <a:p>
            <a:endParaRPr lang="en-US"/>
          </a:p>
        </p:txBody>
      </p:sp>
      <p:sp>
        <p:nvSpPr>
          <p:cNvPr id="10" name="Freeform 10"/>
          <p:cNvSpPr/>
          <p:nvPr/>
        </p:nvSpPr>
        <p:spPr>
          <a:xfrm>
            <a:off x="13561815" y="2282072"/>
            <a:ext cx="4140404" cy="5793942"/>
          </a:xfrm>
          <a:custGeom>
            <a:avLst/>
            <a:gdLst/>
            <a:ahLst/>
            <a:cxnLst/>
            <a:rect l="l" t="t" r="r" b="b"/>
            <a:pathLst>
              <a:path w="4140404" h="5793942">
                <a:moveTo>
                  <a:pt x="0" y="0"/>
                </a:moveTo>
                <a:lnTo>
                  <a:pt x="4140404" y="0"/>
                </a:lnTo>
                <a:lnTo>
                  <a:pt x="4140404" y="5793942"/>
                </a:lnTo>
                <a:lnTo>
                  <a:pt x="0" y="5793942"/>
                </a:lnTo>
                <a:lnTo>
                  <a:pt x="0" y="0"/>
                </a:lnTo>
                <a:close/>
              </a:path>
            </a:pathLst>
          </a:custGeom>
          <a:blipFill>
            <a:blip r:embed="rId5"/>
            <a:stretch>
              <a:fillRect l="-115701"/>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244839" y="125908"/>
            <a:ext cx="7798321" cy="981460"/>
            <a:chOff x="0" y="-57150"/>
            <a:chExt cx="2053879" cy="258491"/>
          </a:xfrm>
        </p:grpSpPr>
        <p:sp>
          <p:nvSpPr>
            <p:cNvPr id="3" name="Freeform 3"/>
            <p:cNvSpPr/>
            <p:nvPr/>
          </p:nvSpPr>
          <p:spPr>
            <a:xfrm>
              <a:off x="0" y="-28575"/>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INITIAL USER FLOW</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2250783" y="7967018"/>
            <a:ext cx="5842630" cy="5842630"/>
          </a:xfrm>
          <a:custGeom>
            <a:avLst/>
            <a:gdLst/>
            <a:ahLst/>
            <a:cxnLst/>
            <a:rect l="l" t="t" r="r" b="b"/>
            <a:pathLst>
              <a:path w="5842630" h="5842630">
                <a:moveTo>
                  <a:pt x="0" y="0"/>
                </a:moveTo>
                <a:lnTo>
                  <a:pt x="5842631" y="0"/>
                </a:lnTo>
                <a:lnTo>
                  <a:pt x="5842631" y="5842630"/>
                </a:lnTo>
                <a:lnTo>
                  <a:pt x="0" y="5842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7514392" y="1586289"/>
            <a:ext cx="3259216" cy="8148040"/>
          </a:xfrm>
          <a:custGeom>
            <a:avLst/>
            <a:gdLst/>
            <a:ahLst/>
            <a:cxnLst/>
            <a:rect l="l" t="t" r="r" b="b"/>
            <a:pathLst>
              <a:path w="3259216" h="8148040">
                <a:moveTo>
                  <a:pt x="0" y="0"/>
                </a:moveTo>
                <a:lnTo>
                  <a:pt x="3259216" y="0"/>
                </a:lnTo>
                <a:lnTo>
                  <a:pt x="3259216" y="8148040"/>
                </a:lnTo>
                <a:lnTo>
                  <a:pt x="0" y="8148040"/>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244839" y="191072"/>
            <a:ext cx="7798321" cy="1606430"/>
            <a:chOff x="0" y="-57150"/>
            <a:chExt cx="2053879" cy="423093"/>
          </a:xfrm>
        </p:grpSpPr>
        <p:sp>
          <p:nvSpPr>
            <p:cNvPr id="3" name="Freeform 3"/>
            <p:cNvSpPr/>
            <p:nvPr/>
          </p:nvSpPr>
          <p:spPr>
            <a:xfrm>
              <a:off x="0" y="-19512"/>
              <a:ext cx="2053879" cy="365943"/>
            </a:xfrm>
            <a:custGeom>
              <a:avLst/>
              <a:gdLst/>
              <a:ahLst/>
              <a:cxnLst/>
              <a:rect l="l" t="t" r="r" b="b"/>
              <a:pathLst>
                <a:path w="2053879" h="365943">
                  <a:moveTo>
                    <a:pt x="0" y="0"/>
                  </a:moveTo>
                  <a:lnTo>
                    <a:pt x="2053879" y="0"/>
                  </a:lnTo>
                  <a:lnTo>
                    <a:pt x="2053879" y="365943"/>
                  </a:lnTo>
                  <a:lnTo>
                    <a:pt x="0" y="365943"/>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423093"/>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USER INTERVIEW WITH SANAAN FAYAZ WANI</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670532" y="2167787"/>
            <a:ext cx="13396792" cy="107594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1. What do you like most about the RecipeLab?</a:t>
            </a:r>
          </a:p>
          <a:p>
            <a:pPr algn="l">
              <a:lnSpc>
                <a:spcPts val="2897"/>
              </a:lnSpc>
              <a:spcBef>
                <a:spcPct val="0"/>
              </a:spcBef>
            </a:pPr>
            <a:r>
              <a:rPr lang="en-US" sz="2100" spc="212">
                <a:solidFill>
                  <a:srgbClr val="000000"/>
                </a:solidFill>
                <a:latin typeface="DM Sans"/>
                <a:ea typeface="DM Sans"/>
                <a:cs typeface="DM Sans"/>
                <a:sym typeface="DM Sans"/>
              </a:rPr>
              <a:t>Answer: It helps me decide what to cook using what I already have. The image upload and recent recipes features are really convenient.</a:t>
            </a:r>
          </a:p>
        </p:txBody>
      </p:sp>
      <p:sp>
        <p:nvSpPr>
          <p:cNvPr id="7" name="TextBox 7"/>
          <p:cNvSpPr txBox="1"/>
          <p:nvPr/>
        </p:nvSpPr>
        <p:spPr>
          <a:xfrm>
            <a:off x="670532" y="3246485"/>
            <a:ext cx="13396792" cy="107594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2. What features would make the recipe suggestions more useful for you?</a:t>
            </a:r>
          </a:p>
          <a:p>
            <a:pPr algn="l">
              <a:lnSpc>
                <a:spcPts val="2897"/>
              </a:lnSpc>
              <a:spcBef>
                <a:spcPct val="0"/>
              </a:spcBef>
            </a:pPr>
            <a:r>
              <a:rPr lang="en-US" sz="2100" spc="212">
                <a:solidFill>
                  <a:srgbClr val="000000"/>
                </a:solidFill>
                <a:latin typeface="DM Sans"/>
                <a:ea typeface="DM Sans"/>
                <a:cs typeface="DM Sans"/>
                <a:sym typeface="DM Sans"/>
              </a:rPr>
              <a:t>Answer: Filters like "vegetarian" or "under 30 minutes" would be great. A "save for later" option would also help.</a:t>
            </a:r>
          </a:p>
        </p:txBody>
      </p:sp>
      <p:sp>
        <p:nvSpPr>
          <p:cNvPr id="8" name="TextBox 8"/>
          <p:cNvSpPr txBox="1"/>
          <p:nvPr/>
        </p:nvSpPr>
        <p:spPr>
          <a:xfrm>
            <a:off x="670532" y="4322429"/>
            <a:ext cx="13396792" cy="107594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3. How do you feel about the app’s interface and navigation?</a:t>
            </a:r>
          </a:p>
          <a:p>
            <a:pPr algn="l">
              <a:lnSpc>
                <a:spcPts val="2897"/>
              </a:lnSpc>
              <a:spcBef>
                <a:spcPct val="0"/>
              </a:spcBef>
            </a:pPr>
            <a:r>
              <a:rPr lang="en-US" sz="2100" spc="212">
                <a:solidFill>
                  <a:srgbClr val="000000"/>
                </a:solidFill>
                <a:latin typeface="DM Sans"/>
                <a:ea typeface="DM Sans"/>
                <a:cs typeface="DM Sans"/>
                <a:sym typeface="DM Sans"/>
              </a:rPr>
              <a:t>Answer: It’s clean and easy to use. Buttons are big and clear—nothing feels confusing.</a:t>
            </a:r>
          </a:p>
          <a:p>
            <a:pPr algn="l">
              <a:lnSpc>
                <a:spcPts val="2897"/>
              </a:lnSpc>
              <a:spcBef>
                <a:spcPct val="0"/>
              </a:spcBef>
            </a:pPr>
            <a:endParaRPr lang="en-US" sz="2100" spc="212">
              <a:solidFill>
                <a:srgbClr val="000000"/>
              </a:solidFill>
              <a:latin typeface="DM Sans"/>
              <a:ea typeface="DM Sans"/>
              <a:cs typeface="DM Sans"/>
              <a:sym typeface="DM Sans"/>
            </a:endParaRPr>
          </a:p>
        </p:txBody>
      </p:sp>
      <p:sp>
        <p:nvSpPr>
          <p:cNvPr id="9" name="TextBox 9"/>
          <p:cNvSpPr txBox="1"/>
          <p:nvPr/>
        </p:nvSpPr>
        <p:spPr>
          <a:xfrm>
            <a:off x="670532" y="5105400"/>
            <a:ext cx="13396792" cy="143789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4. Is the overall user flow intuitive for you?</a:t>
            </a:r>
          </a:p>
          <a:p>
            <a:pPr algn="l">
              <a:lnSpc>
                <a:spcPts val="2897"/>
              </a:lnSpc>
              <a:spcBef>
                <a:spcPct val="0"/>
              </a:spcBef>
            </a:pPr>
            <a:r>
              <a:rPr lang="en-US" sz="2100" spc="212">
                <a:solidFill>
                  <a:srgbClr val="000000"/>
                </a:solidFill>
                <a:latin typeface="DM Sans"/>
                <a:ea typeface="DM Sans"/>
                <a:cs typeface="DM Sans"/>
                <a:sym typeface="DM Sans"/>
              </a:rPr>
              <a:t>Answer: Yes, it flows naturally from image upload to recipe suggestions. No tutorial needed.</a:t>
            </a:r>
          </a:p>
          <a:p>
            <a:pPr algn="l">
              <a:lnSpc>
                <a:spcPts val="2897"/>
              </a:lnSpc>
              <a:spcBef>
                <a:spcPct val="0"/>
              </a:spcBef>
            </a:pPr>
            <a:endParaRPr lang="en-US" sz="2100" spc="212">
              <a:solidFill>
                <a:srgbClr val="000000"/>
              </a:solidFill>
              <a:latin typeface="DM Sans"/>
              <a:ea typeface="DM Sans"/>
              <a:cs typeface="DM Sans"/>
              <a:sym typeface="DM Sans"/>
            </a:endParaRPr>
          </a:p>
        </p:txBody>
      </p:sp>
      <p:sp>
        <p:nvSpPr>
          <p:cNvPr id="10" name="TextBox 10"/>
          <p:cNvSpPr txBox="1"/>
          <p:nvPr/>
        </p:nvSpPr>
        <p:spPr>
          <a:xfrm>
            <a:off x="670532" y="6187586"/>
            <a:ext cx="13396792" cy="107594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5. How helpful is the “recent recipes” section?</a:t>
            </a:r>
          </a:p>
          <a:p>
            <a:pPr algn="l">
              <a:lnSpc>
                <a:spcPts val="2897"/>
              </a:lnSpc>
              <a:spcBef>
                <a:spcPct val="0"/>
              </a:spcBef>
            </a:pPr>
            <a:r>
              <a:rPr lang="en-US" sz="2100" spc="212">
                <a:solidFill>
                  <a:srgbClr val="000000"/>
                </a:solidFill>
                <a:latin typeface="DM Sans"/>
                <a:ea typeface="DM Sans"/>
                <a:cs typeface="DM Sans"/>
                <a:sym typeface="DM Sans"/>
              </a:rPr>
              <a:t>Answer: Very helpful—it saves time and helps me remember dishes I’ve made. Showing the last used date could improve it.</a:t>
            </a:r>
          </a:p>
        </p:txBody>
      </p:sp>
      <p:sp>
        <p:nvSpPr>
          <p:cNvPr id="11" name="TextBox 11"/>
          <p:cNvSpPr txBox="1"/>
          <p:nvPr/>
        </p:nvSpPr>
        <p:spPr>
          <a:xfrm>
            <a:off x="670532" y="8544306"/>
            <a:ext cx="13396792" cy="71399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7. Any suggestions for new features or improvements?</a:t>
            </a:r>
          </a:p>
          <a:p>
            <a:pPr algn="l">
              <a:lnSpc>
                <a:spcPts val="2897"/>
              </a:lnSpc>
              <a:spcBef>
                <a:spcPct val="0"/>
              </a:spcBef>
            </a:pPr>
            <a:r>
              <a:rPr lang="en-US" sz="2100" spc="212">
                <a:solidFill>
                  <a:srgbClr val="000000"/>
                </a:solidFill>
                <a:latin typeface="DM Sans"/>
                <a:ea typeface="DM Sans"/>
                <a:cs typeface="DM Sans"/>
                <a:sym typeface="DM Sans"/>
              </a:rPr>
              <a:t>Answer: A quick tutorial for new users and voice input for ingredients would be useful.</a:t>
            </a:r>
          </a:p>
        </p:txBody>
      </p:sp>
      <p:sp>
        <p:nvSpPr>
          <p:cNvPr id="12" name="TextBox 12"/>
          <p:cNvSpPr txBox="1"/>
          <p:nvPr/>
        </p:nvSpPr>
        <p:spPr>
          <a:xfrm>
            <a:off x="670532" y="7343775"/>
            <a:ext cx="13396792" cy="1075944"/>
          </a:xfrm>
          <a:prstGeom prst="rect">
            <a:avLst/>
          </a:prstGeom>
        </p:spPr>
        <p:txBody>
          <a:bodyPr lIns="0" tIns="0" rIns="0" bIns="0" rtlCol="0" anchor="t">
            <a:spAutoFit/>
          </a:bodyPr>
          <a:lstStyle/>
          <a:p>
            <a:pPr algn="l">
              <a:lnSpc>
                <a:spcPts val="2897"/>
              </a:lnSpc>
              <a:spcBef>
                <a:spcPct val="0"/>
              </a:spcBef>
            </a:pPr>
            <a:r>
              <a:rPr lang="en-US" sz="2100" spc="212">
                <a:solidFill>
                  <a:srgbClr val="000000"/>
                </a:solidFill>
                <a:latin typeface="DM Sans"/>
                <a:ea typeface="DM Sans"/>
                <a:cs typeface="DM Sans"/>
                <a:sym typeface="DM Sans"/>
              </a:rPr>
              <a:t>6. How does this app compare to other recipe apps you’ve used?</a:t>
            </a:r>
          </a:p>
          <a:p>
            <a:pPr algn="l">
              <a:lnSpc>
                <a:spcPts val="2897"/>
              </a:lnSpc>
              <a:spcBef>
                <a:spcPct val="0"/>
              </a:spcBef>
            </a:pPr>
            <a:r>
              <a:rPr lang="en-US" sz="2100" spc="212">
                <a:solidFill>
                  <a:srgbClr val="000000"/>
                </a:solidFill>
                <a:latin typeface="DM Sans"/>
                <a:ea typeface="DM Sans"/>
                <a:cs typeface="DM Sans"/>
                <a:sym typeface="DM Sans"/>
              </a:rPr>
              <a:t>Answer: It feels more personal and smart. Other apps just list recipes, but this one thinks for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5219438" y="811708"/>
            <a:ext cx="7823722" cy="981460"/>
            <a:chOff x="-6690" y="-57150"/>
            <a:chExt cx="2060569" cy="258491"/>
          </a:xfrm>
        </p:grpSpPr>
        <p:sp>
          <p:nvSpPr>
            <p:cNvPr id="3" name="Freeform 3"/>
            <p:cNvSpPr/>
            <p:nvPr/>
          </p:nvSpPr>
          <p:spPr>
            <a:xfrm>
              <a:off x="-6690" y="-19648"/>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4" name="TextBox 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FEEDBACK IMPACT</a:t>
              </a:r>
            </a:p>
          </p:txBody>
        </p:sp>
      </p:grpSp>
      <p:sp>
        <p:nvSpPr>
          <p:cNvPr id="5" name="Freeform 5"/>
          <p:cNvSpPr/>
          <p:nvPr/>
        </p:nvSpPr>
        <p:spPr>
          <a:xfrm>
            <a:off x="13303603" y="-5147084"/>
            <a:ext cx="8797330" cy="8797330"/>
          </a:xfrm>
          <a:custGeom>
            <a:avLst/>
            <a:gdLst/>
            <a:ahLst/>
            <a:cxnLst/>
            <a:rect l="l" t="t" r="r" b="b"/>
            <a:pathLst>
              <a:path w="8797330" h="8797330">
                <a:moveTo>
                  <a:pt x="0" y="0"/>
                </a:moveTo>
                <a:lnTo>
                  <a:pt x="8797330" y="0"/>
                </a:lnTo>
                <a:lnTo>
                  <a:pt x="8797330" y="8797330"/>
                </a:lnTo>
                <a:lnTo>
                  <a:pt x="0" y="8797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4143679" y="2504362"/>
            <a:ext cx="8634859" cy="485918"/>
          </a:xfrm>
          <a:prstGeom prst="rect">
            <a:avLst/>
          </a:prstGeom>
        </p:spPr>
        <p:txBody>
          <a:bodyPr lIns="0" tIns="0" rIns="0" bIns="0" rtlCol="0" anchor="t">
            <a:spAutoFit/>
          </a:bodyPr>
          <a:lstStyle/>
          <a:p>
            <a:pPr algn="ctr">
              <a:lnSpc>
                <a:spcPts val="4016"/>
              </a:lnSpc>
            </a:pPr>
            <a:r>
              <a:rPr lang="en-US" sz="2910" spc="293">
                <a:solidFill>
                  <a:srgbClr val="000000"/>
                </a:solidFill>
                <a:latin typeface="DM Sans"/>
                <a:ea typeface="DM Sans"/>
                <a:cs typeface="DM Sans"/>
                <a:sym typeface="DM Sans"/>
              </a:rPr>
              <a:t>Added recipe filters (e.g., “under 30 min”)</a:t>
            </a:r>
          </a:p>
        </p:txBody>
      </p:sp>
      <p:sp>
        <p:nvSpPr>
          <p:cNvPr id="7" name="TextBox 7"/>
          <p:cNvSpPr txBox="1"/>
          <p:nvPr/>
        </p:nvSpPr>
        <p:spPr>
          <a:xfrm>
            <a:off x="4143679" y="4259918"/>
            <a:ext cx="9780240" cy="485918"/>
          </a:xfrm>
          <a:prstGeom prst="rect">
            <a:avLst/>
          </a:prstGeom>
        </p:spPr>
        <p:txBody>
          <a:bodyPr lIns="0" tIns="0" rIns="0" bIns="0" rtlCol="0" anchor="t">
            <a:spAutoFit/>
          </a:bodyPr>
          <a:lstStyle/>
          <a:p>
            <a:pPr algn="ctr">
              <a:lnSpc>
                <a:spcPts val="4016"/>
              </a:lnSpc>
            </a:pPr>
            <a:r>
              <a:rPr lang="en-US" sz="2910" spc="293">
                <a:solidFill>
                  <a:srgbClr val="000000"/>
                </a:solidFill>
                <a:latin typeface="DM Sans"/>
                <a:ea typeface="DM Sans"/>
                <a:cs typeface="DM Sans"/>
                <a:sym typeface="DM Sans"/>
              </a:rPr>
              <a:t>Included a recent recipe section for easy recall</a:t>
            </a:r>
          </a:p>
        </p:txBody>
      </p:sp>
      <p:sp>
        <p:nvSpPr>
          <p:cNvPr id="8" name="TextBox 8"/>
          <p:cNvSpPr txBox="1"/>
          <p:nvPr/>
        </p:nvSpPr>
        <p:spPr>
          <a:xfrm>
            <a:off x="4143679" y="3383474"/>
            <a:ext cx="8490049" cy="485918"/>
          </a:xfrm>
          <a:prstGeom prst="rect">
            <a:avLst/>
          </a:prstGeom>
        </p:spPr>
        <p:txBody>
          <a:bodyPr lIns="0" tIns="0" rIns="0" bIns="0" rtlCol="0" anchor="t">
            <a:spAutoFit/>
          </a:bodyPr>
          <a:lstStyle/>
          <a:p>
            <a:pPr algn="ctr">
              <a:lnSpc>
                <a:spcPts val="4016"/>
              </a:lnSpc>
              <a:spcBef>
                <a:spcPct val="0"/>
              </a:spcBef>
            </a:pPr>
            <a:r>
              <a:rPr lang="en-US" sz="2910" spc="293">
                <a:solidFill>
                  <a:srgbClr val="000000"/>
                </a:solidFill>
                <a:latin typeface="DM Sans"/>
                <a:ea typeface="DM Sans"/>
                <a:cs typeface="DM Sans"/>
                <a:sym typeface="DM Sans"/>
              </a:rPr>
              <a:t>Enlarged buttons and clarified navigation</a:t>
            </a:r>
          </a:p>
        </p:txBody>
      </p:sp>
      <p:sp>
        <p:nvSpPr>
          <p:cNvPr id="9" name="Freeform 9"/>
          <p:cNvSpPr/>
          <p:nvPr/>
        </p:nvSpPr>
        <p:spPr>
          <a:xfrm>
            <a:off x="3012574" y="2551987"/>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0" name="Freeform 10"/>
          <p:cNvSpPr/>
          <p:nvPr/>
        </p:nvSpPr>
        <p:spPr>
          <a:xfrm>
            <a:off x="3012574" y="3429765"/>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3012574" y="4307543"/>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2" name="Group 12"/>
          <p:cNvGrpSpPr/>
          <p:nvPr/>
        </p:nvGrpSpPr>
        <p:grpSpPr>
          <a:xfrm>
            <a:off x="5219438" y="5108676"/>
            <a:ext cx="7823722" cy="981460"/>
            <a:chOff x="-6690" y="-57150"/>
            <a:chExt cx="2060569" cy="258491"/>
          </a:xfrm>
        </p:grpSpPr>
        <p:sp>
          <p:nvSpPr>
            <p:cNvPr id="13" name="Freeform 13"/>
            <p:cNvSpPr/>
            <p:nvPr/>
          </p:nvSpPr>
          <p:spPr>
            <a:xfrm>
              <a:off x="-6690" y="-21255"/>
              <a:ext cx="2053879" cy="201341"/>
            </a:xfrm>
            <a:custGeom>
              <a:avLst/>
              <a:gdLst/>
              <a:ahLst/>
              <a:cxnLst/>
              <a:rect l="l" t="t" r="r" b="b"/>
              <a:pathLst>
                <a:path w="2053879" h="201341">
                  <a:moveTo>
                    <a:pt x="0" y="0"/>
                  </a:moveTo>
                  <a:lnTo>
                    <a:pt x="2053879" y="0"/>
                  </a:lnTo>
                  <a:lnTo>
                    <a:pt x="2053879" y="201341"/>
                  </a:lnTo>
                  <a:lnTo>
                    <a:pt x="0" y="201341"/>
                  </a:lnTo>
                  <a:close/>
                </a:path>
              </a:pathLst>
            </a:custGeom>
            <a:solidFill>
              <a:srgbClr val="F47C00"/>
            </a:solidFill>
            <a:ln cap="sq">
              <a:noFill/>
              <a:prstDash val="solid"/>
              <a:miter/>
            </a:ln>
          </p:spPr>
          <p:txBody>
            <a:bodyPr/>
            <a:lstStyle/>
            <a:p>
              <a:endParaRPr lang="en-US"/>
            </a:p>
          </p:txBody>
        </p:sp>
        <p:sp>
          <p:nvSpPr>
            <p:cNvPr id="14" name="TextBox 14"/>
            <p:cNvSpPr txBox="1"/>
            <p:nvPr/>
          </p:nvSpPr>
          <p:spPr>
            <a:xfrm>
              <a:off x="0" y="-57150"/>
              <a:ext cx="2053879" cy="258491"/>
            </a:xfrm>
            <a:prstGeom prst="rect">
              <a:avLst/>
            </a:prstGeom>
          </p:spPr>
          <p:txBody>
            <a:bodyPr lIns="50800" tIns="50800" rIns="50800" bIns="50800" rtlCol="0" anchor="ctr"/>
            <a:lstStyle/>
            <a:p>
              <a:pPr marL="0" lvl="0" indent="0" algn="ctr">
                <a:lnSpc>
                  <a:spcPts val="4982"/>
                </a:lnSpc>
                <a:spcBef>
                  <a:spcPct val="0"/>
                </a:spcBef>
              </a:pPr>
              <a:r>
                <a:rPr lang="en-US" sz="3610" spc="364" dirty="0">
                  <a:solidFill>
                    <a:srgbClr val="FFFFFF"/>
                  </a:solidFill>
                  <a:latin typeface="DM Sans"/>
                  <a:ea typeface="DM Sans"/>
                  <a:cs typeface="DM Sans"/>
                  <a:sym typeface="DM Sans"/>
                </a:rPr>
                <a:t>KEY QUSTIONS</a:t>
              </a:r>
            </a:p>
          </p:txBody>
        </p:sp>
      </p:grpSp>
      <p:sp>
        <p:nvSpPr>
          <p:cNvPr id="15" name="TextBox 15"/>
          <p:cNvSpPr txBox="1"/>
          <p:nvPr/>
        </p:nvSpPr>
        <p:spPr>
          <a:xfrm>
            <a:off x="4143679" y="6622343"/>
            <a:ext cx="9289852" cy="485918"/>
          </a:xfrm>
          <a:prstGeom prst="rect">
            <a:avLst/>
          </a:prstGeom>
        </p:spPr>
        <p:txBody>
          <a:bodyPr lIns="0" tIns="0" rIns="0" bIns="0" rtlCol="0" anchor="t">
            <a:spAutoFit/>
          </a:bodyPr>
          <a:lstStyle/>
          <a:p>
            <a:pPr algn="ctr">
              <a:lnSpc>
                <a:spcPts val="4016"/>
              </a:lnSpc>
            </a:pPr>
            <a:r>
              <a:rPr lang="en-US" sz="2910" spc="293">
                <a:solidFill>
                  <a:srgbClr val="000000"/>
                </a:solidFill>
                <a:latin typeface="DM Sans"/>
                <a:ea typeface="DM Sans"/>
                <a:cs typeface="DM Sans"/>
                <a:sym typeface="DM Sans"/>
              </a:rPr>
              <a:t>What would make you use this app regularly?</a:t>
            </a:r>
          </a:p>
        </p:txBody>
      </p:sp>
      <p:sp>
        <p:nvSpPr>
          <p:cNvPr id="16" name="TextBox 16"/>
          <p:cNvSpPr txBox="1"/>
          <p:nvPr/>
        </p:nvSpPr>
        <p:spPr>
          <a:xfrm>
            <a:off x="4143679" y="8377899"/>
            <a:ext cx="6431905" cy="485918"/>
          </a:xfrm>
          <a:prstGeom prst="rect">
            <a:avLst/>
          </a:prstGeom>
        </p:spPr>
        <p:txBody>
          <a:bodyPr lIns="0" tIns="0" rIns="0" bIns="0" rtlCol="0" anchor="t">
            <a:spAutoFit/>
          </a:bodyPr>
          <a:lstStyle/>
          <a:p>
            <a:pPr algn="ctr">
              <a:lnSpc>
                <a:spcPts val="4016"/>
              </a:lnSpc>
            </a:pPr>
            <a:r>
              <a:rPr lang="en-US" sz="2910" spc="293">
                <a:solidFill>
                  <a:srgbClr val="000000"/>
                </a:solidFill>
                <a:latin typeface="DM Sans"/>
                <a:ea typeface="DM Sans"/>
                <a:cs typeface="DM Sans"/>
                <a:sym typeface="DM Sans"/>
              </a:rPr>
              <a:t>What features are must-haves?</a:t>
            </a:r>
          </a:p>
        </p:txBody>
      </p:sp>
      <p:sp>
        <p:nvSpPr>
          <p:cNvPr id="17" name="TextBox 17"/>
          <p:cNvSpPr txBox="1"/>
          <p:nvPr/>
        </p:nvSpPr>
        <p:spPr>
          <a:xfrm>
            <a:off x="4143679" y="7456392"/>
            <a:ext cx="8362950" cy="485918"/>
          </a:xfrm>
          <a:prstGeom prst="rect">
            <a:avLst/>
          </a:prstGeom>
        </p:spPr>
        <p:txBody>
          <a:bodyPr lIns="0" tIns="0" rIns="0" bIns="0" rtlCol="0" anchor="t">
            <a:spAutoFit/>
          </a:bodyPr>
          <a:lstStyle/>
          <a:p>
            <a:pPr algn="ctr">
              <a:lnSpc>
                <a:spcPts val="4016"/>
              </a:lnSpc>
              <a:spcBef>
                <a:spcPct val="0"/>
              </a:spcBef>
            </a:pPr>
            <a:r>
              <a:rPr lang="en-US" sz="2910" spc="293">
                <a:solidFill>
                  <a:srgbClr val="000000"/>
                </a:solidFill>
                <a:latin typeface="DM Sans"/>
                <a:ea typeface="DM Sans"/>
                <a:cs typeface="DM Sans"/>
                <a:sym typeface="DM Sans"/>
              </a:rPr>
              <a:t>What confuses you most in recipe apps?</a:t>
            </a:r>
          </a:p>
        </p:txBody>
      </p:sp>
      <p:sp>
        <p:nvSpPr>
          <p:cNvPr id="18" name="Freeform 18"/>
          <p:cNvSpPr/>
          <p:nvPr/>
        </p:nvSpPr>
        <p:spPr>
          <a:xfrm>
            <a:off x="3012574" y="6669968"/>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a:off x="3012574" y="7547746"/>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Freeform 20"/>
          <p:cNvSpPr/>
          <p:nvPr/>
        </p:nvSpPr>
        <p:spPr>
          <a:xfrm>
            <a:off x="3012574" y="8425524"/>
            <a:ext cx="350835" cy="350835"/>
          </a:xfrm>
          <a:custGeom>
            <a:avLst/>
            <a:gdLst/>
            <a:ahLst/>
            <a:cxnLst/>
            <a:rect l="l" t="t" r="r" b="b"/>
            <a:pathLst>
              <a:path w="350835" h="350835">
                <a:moveTo>
                  <a:pt x="0" y="0"/>
                </a:moveTo>
                <a:lnTo>
                  <a:pt x="350835" y="0"/>
                </a:lnTo>
                <a:lnTo>
                  <a:pt x="350835" y="350835"/>
                </a:lnTo>
                <a:lnTo>
                  <a:pt x="0" y="350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517</Words>
  <Application>Microsoft Macintosh PowerPoint</Application>
  <PresentationFormat>Custom</PresentationFormat>
  <Paragraphs>57</Paragraphs>
  <Slides>12</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DM Sans Bold</vt:lpstr>
      <vt:lpstr>Codec Pro</vt:lpstr>
      <vt:lpstr>Codec Pro Ultra-Bold</vt:lpstr>
      <vt:lpstr>DM Sans</vt:lpstr>
      <vt:lpstr>Calibri</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creative modern marketing plan Presentation</dc:title>
  <cp:lastModifiedBy>Mirzo Ulugbek Rustamov</cp:lastModifiedBy>
  <cp:revision>2</cp:revision>
  <dcterms:created xsi:type="dcterms:W3CDTF">2006-08-16T00:00:00Z</dcterms:created>
  <dcterms:modified xsi:type="dcterms:W3CDTF">2025-05-05T01:02:54Z</dcterms:modified>
  <dc:identifier>DAGmhnItQbM</dc:identifier>
</cp:coreProperties>
</file>